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6" r:id="rId2"/>
    <p:sldId id="258" r:id="rId3"/>
    <p:sldId id="268" r:id="rId4"/>
    <p:sldId id="259" r:id="rId5"/>
    <p:sldId id="281" r:id="rId6"/>
    <p:sldId id="257" r:id="rId7"/>
    <p:sldId id="269" r:id="rId8"/>
    <p:sldId id="263" r:id="rId9"/>
    <p:sldId id="264" r:id="rId10"/>
    <p:sldId id="265" r:id="rId11"/>
    <p:sldId id="266" r:id="rId12"/>
    <p:sldId id="267" r:id="rId13"/>
    <p:sldId id="282" r:id="rId14"/>
    <p:sldId id="283" r:id="rId15"/>
    <p:sldId id="270" r:id="rId16"/>
    <p:sldId id="271" r:id="rId17"/>
    <p:sldId id="272" r:id="rId18"/>
    <p:sldId id="275" r:id="rId19"/>
    <p:sldId id="276" r:id="rId20"/>
    <p:sldId id="273" r:id="rId21"/>
    <p:sldId id="277" r:id="rId22"/>
    <p:sldId id="274" r:id="rId23"/>
    <p:sldId id="278" r:id="rId24"/>
    <p:sldId id="279" r:id="rId25"/>
    <p:sldId id="280"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2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8" autoAdjust="0"/>
    <p:restoredTop sz="95664" autoAdjust="0"/>
  </p:normalViewPr>
  <p:slideViewPr>
    <p:cSldViewPr snapToGrid="0">
      <p:cViewPr varScale="1">
        <p:scale>
          <a:sx n="106" d="100"/>
          <a:sy n="106" d="100"/>
        </p:scale>
        <p:origin x="26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9906811-CBDC-9160-6775-5042FDC6961D}"/>
              </a:ext>
            </a:extLst>
          </p:cNvPr>
          <p:cNvSpPr/>
          <p:nvPr userDrawn="1"/>
        </p:nvSpPr>
        <p:spPr>
          <a:xfrm>
            <a:off x="0" y="0"/>
            <a:ext cx="12192000" cy="6037118"/>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1E4E4-D5C9-39DD-474A-DDD9F9824674}"/>
              </a:ext>
            </a:extLst>
          </p:cNvPr>
          <p:cNvSpPr>
            <a:spLocks noGrp="1"/>
          </p:cNvSpPr>
          <p:nvPr>
            <p:ph type="ctrTitle"/>
          </p:nvPr>
        </p:nvSpPr>
        <p:spPr>
          <a:xfrm>
            <a:off x="455595" y="1122363"/>
            <a:ext cx="6671346" cy="2438984"/>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D388C05-B054-9DCA-5D0A-B8F5DE932402}"/>
              </a:ext>
            </a:extLst>
          </p:cNvPr>
          <p:cNvSpPr>
            <a:spLocks noGrp="1"/>
          </p:cNvSpPr>
          <p:nvPr>
            <p:ph type="subTitle" idx="1"/>
          </p:nvPr>
        </p:nvSpPr>
        <p:spPr>
          <a:xfrm>
            <a:off x="455595" y="3602038"/>
            <a:ext cx="6671346" cy="169139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a:extLst>
              <a:ext uri="{FF2B5EF4-FFF2-40B4-BE49-F238E27FC236}">
                <a16:creationId xmlns:a16="http://schemas.microsoft.com/office/drawing/2014/main" id="{7A180FA7-B447-BA59-5E35-9CD41AC9D918}"/>
              </a:ext>
            </a:extLst>
          </p:cNvPr>
          <p:cNvPicPr>
            <a:picLocks noChangeAspect="1"/>
          </p:cNvPicPr>
          <p:nvPr userDrawn="1"/>
        </p:nvPicPr>
        <p:blipFill>
          <a:blip r:embed="rId2"/>
          <a:stretch>
            <a:fillRect/>
          </a:stretch>
        </p:blipFill>
        <p:spPr>
          <a:xfrm>
            <a:off x="4231341" y="6196968"/>
            <a:ext cx="7772400" cy="411740"/>
          </a:xfrm>
          <a:prstGeom prst="rect">
            <a:avLst/>
          </a:prstGeom>
        </p:spPr>
      </p:pic>
      <p:pic>
        <p:nvPicPr>
          <p:cNvPr id="30" name="Picture 29">
            <a:extLst>
              <a:ext uri="{FF2B5EF4-FFF2-40B4-BE49-F238E27FC236}">
                <a16:creationId xmlns:a16="http://schemas.microsoft.com/office/drawing/2014/main" id="{9D5A816F-BBA0-2B33-B38F-359B758E254A}"/>
              </a:ext>
            </a:extLst>
          </p:cNvPr>
          <p:cNvPicPr>
            <a:picLocks noChangeAspect="1"/>
          </p:cNvPicPr>
          <p:nvPr userDrawn="1"/>
        </p:nvPicPr>
        <p:blipFill>
          <a:blip r:embed="rId3"/>
          <a:stretch>
            <a:fillRect/>
          </a:stretch>
        </p:blipFill>
        <p:spPr>
          <a:xfrm>
            <a:off x="7390959" y="1371453"/>
            <a:ext cx="56912" cy="3326324"/>
          </a:xfrm>
          <a:prstGeom prst="rect">
            <a:avLst/>
          </a:prstGeom>
        </p:spPr>
      </p:pic>
      <p:pic>
        <p:nvPicPr>
          <p:cNvPr id="7" name="Picture 6">
            <a:extLst>
              <a:ext uri="{FF2B5EF4-FFF2-40B4-BE49-F238E27FC236}">
                <a16:creationId xmlns:a16="http://schemas.microsoft.com/office/drawing/2014/main" id="{B47330D2-D5A1-1E4B-8FF0-F30BB6BB3D03}"/>
              </a:ext>
            </a:extLst>
          </p:cNvPr>
          <p:cNvPicPr>
            <a:picLocks noChangeAspect="1"/>
          </p:cNvPicPr>
          <p:nvPr userDrawn="1"/>
        </p:nvPicPr>
        <p:blipFill>
          <a:blip r:embed="rId4"/>
          <a:stretch>
            <a:fillRect/>
          </a:stretch>
        </p:blipFill>
        <p:spPr>
          <a:xfrm>
            <a:off x="8003493" y="1202116"/>
            <a:ext cx="3632885" cy="3632885"/>
          </a:xfrm>
          <a:prstGeom prst="rect">
            <a:avLst/>
          </a:prstGeom>
        </p:spPr>
      </p:pic>
    </p:spTree>
    <p:extLst>
      <p:ext uri="{BB962C8B-B14F-4D97-AF65-F5344CB8AC3E}">
        <p14:creationId xmlns:p14="http://schemas.microsoft.com/office/powerpoint/2010/main" val="101601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AF79-1AA2-DA57-DD3B-DA679F582326}"/>
              </a:ext>
            </a:extLst>
          </p:cNvPr>
          <p:cNvSpPr>
            <a:spLocks noGrp="1"/>
          </p:cNvSpPr>
          <p:nvPr>
            <p:ph type="title"/>
          </p:nvPr>
        </p:nvSpPr>
        <p:spPr>
          <a:xfrm>
            <a:off x="3317358" y="1690668"/>
            <a:ext cx="8030092" cy="2871808"/>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5C4DF22-EF91-D3DB-A295-630CC3DDA4F1}"/>
              </a:ext>
            </a:extLst>
          </p:cNvPr>
          <p:cNvSpPr>
            <a:spLocks noGrp="1"/>
          </p:cNvSpPr>
          <p:nvPr>
            <p:ph type="body" idx="1"/>
          </p:nvPr>
        </p:nvSpPr>
        <p:spPr>
          <a:xfrm>
            <a:off x="3317358" y="4579435"/>
            <a:ext cx="8030092" cy="1510216"/>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descr="Background pattern&#10;&#10;Description automatically generated">
            <a:extLst>
              <a:ext uri="{FF2B5EF4-FFF2-40B4-BE49-F238E27FC236}">
                <a16:creationId xmlns:a16="http://schemas.microsoft.com/office/drawing/2014/main" id="{A3FB13F9-CD08-C247-9F14-8BD93BF87E20}"/>
              </a:ext>
            </a:extLst>
          </p:cNvPr>
          <p:cNvPicPr>
            <a:picLocks noChangeAspect="1"/>
          </p:cNvPicPr>
          <p:nvPr userDrawn="1"/>
        </p:nvPicPr>
        <p:blipFill>
          <a:blip r:embed="rId2"/>
          <a:stretch>
            <a:fillRect/>
          </a:stretch>
        </p:blipFill>
        <p:spPr>
          <a:xfrm>
            <a:off x="0" y="0"/>
            <a:ext cx="2942151" cy="4644455"/>
          </a:xfrm>
          <a:prstGeom prst="rect">
            <a:avLst/>
          </a:prstGeom>
        </p:spPr>
      </p:pic>
      <p:pic>
        <p:nvPicPr>
          <p:cNvPr id="13" name="Picture 12">
            <a:extLst>
              <a:ext uri="{FF2B5EF4-FFF2-40B4-BE49-F238E27FC236}">
                <a16:creationId xmlns:a16="http://schemas.microsoft.com/office/drawing/2014/main" id="{F619DA76-A162-BD4B-AF26-0A8C7D63804A}"/>
              </a:ext>
            </a:extLst>
          </p:cNvPr>
          <p:cNvPicPr>
            <a:picLocks noChangeAspect="1"/>
          </p:cNvPicPr>
          <p:nvPr userDrawn="1"/>
        </p:nvPicPr>
        <p:blipFill>
          <a:blip r:embed="rId3"/>
          <a:stretch>
            <a:fillRect/>
          </a:stretch>
        </p:blipFill>
        <p:spPr>
          <a:xfrm>
            <a:off x="660047" y="5077266"/>
            <a:ext cx="1622055" cy="1622055"/>
          </a:xfrm>
          <a:prstGeom prst="rect">
            <a:avLst/>
          </a:prstGeom>
        </p:spPr>
      </p:pic>
    </p:spTree>
    <p:extLst>
      <p:ext uri="{BB962C8B-B14F-4D97-AF65-F5344CB8AC3E}">
        <p14:creationId xmlns:p14="http://schemas.microsoft.com/office/powerpoint/2010/main" val="3845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E26D9E-951B-AFBC-AD65-C0BE409866F4}"/>
              </a:ext>
            </a:extLst>
          </p:cNvPr>
          <p:cNvSpPr/>
          <p:nvPr userDrawn="1"/>
        </p:nvSpPr>
        <p:spPr>
          <a:xfrm>
            <a:off x="220212" y="240452"/>
            <a:ext cx="11751576" cy="6377095"/>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10932A-9A93-E8F1-D2A5-E08ABE78997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9F1BC6-39BF-13F2-B589-46CA864E6178}"/>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3050C69-6F94-2371-F710-6B6B3CFCDDD3}"/>
              </a:ext>
            </a:extLst>
          </p:cNvPr>
          <p:cNvSpPr>
            <a:spLocks noGrp="1"/>
          </p:cNvSpPr>
          <p:nvPr>
            <p:ph sz="half" idx="2"/>
          </p:nvPr>
        </p:nvSpPr>
        <p:spPr>
          <a:xfrm>
            <a:off x="6172200" y="1825625"/>
            <a:ext cx="5181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2E0BD11E-96B1-F24B-ABB6-DB0652016AB0}"/>
              </a:ext>
            </a:extLst>
          </p:cNvPr>
          <p:cNvPicPr>
            <a:picLocks noChangeAspect="1"/>
          </p:cNvPicPr>
          <p:nvPr userDrawn="1"/>
        </p:nvPicPr>
        <p:blipFill>
          <a:blip r:embed="rId2"/>
          <a:stretch>
            <a:fillRect/>
          </a:stretch>
        </p:blipFill>
        <p:spPr>
          <a:xfrm>
            <a:off x="10378119" y="5148551"/>
            <a:ext cx="1593669" cy="1593669"/>
          </a:xfrm>
          <a:prstGeom prst="rect">
            <a:avLst/>
          </a:prstGeom>
        </p:spPr>
      </p:pic>
    </p:spTree>
    <p:extLst>
      <p:ext uri="{BB962C8B-B14F-4D97-AF65-F5344CB8AC3E}">
        <p14:creationId xmlns:p14="http://schemas.microsoft.com/office/powerpoint/2010/main" val="2589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ed Fram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A75AFF-4167-EAED-5A22-13463EC3C71F}"/>
              </a:ext>
            </a:extLst>
          </p:cNvPr>
          <p:cNvSpPr/>
          <p:nvPr userDrawn="1"/>
        </p:nvSpPr>
        <p:spPr>
          <a:xfrm>
            <a:off x="0" y="0"/>
            <a:ext cx="12192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80D8BD5-D9A8-2294-831B-EBF61E35EBF0}"/>
              </a:ext>
            </a:extLst>
          </p:cNvPr>
          <p:cNvSpPr/>
          <p:nvPr userDrawn="1"/>
        </p:nvSpPr>
        <p:spPr>
          <a:xfrm>
            <a:off x="220212" y="240452"/>
            <a:ext cx="11751576" cy="637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10932A-9A93-E8F1-D2A5-E08ABE78997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9F1BC6-39BF-13F2-B589-46CA864E6178}"/>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3050C69-6F94-2371-F710-6B6B3CFCDDD3}"/>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B49CC4A-CB39-CD46-A9DA-3C398EB3ABA3}"/>
              </a:ext>
            </a:extLst>
          </p:cNvPr>
          <p:cNvPicPr>
            <a:picLocks noChangeAspect="1"/>
          </p:cNvPicPr>
          <p:nvPr userDrawn="1"/>
        </p:nvPicPr>
        <p:blipFill>
          <a:blip r:embed="rId2"/>
          <a:stretch>
            <a:fillRect/>
          </a:stretch>
        </p:blipFill>
        <p:spPr>
          <a:xfrm>
            <a:off x="10378119" y="5130429"/>
            <a:ext cx="1622055" cy="1622055"/>
          </a:xfrm>
          <a:prstGeom prst="rect">
            <a:avLst/>
          </a:prstGeom>
        </p:spPr>
      </p:pic>
    </p:spTree>
    <p:extLst>
      <p:ext uri="{BB962C8B-B14F-4D97-AF65-F5344CB8AC3E}">
        <p14:creationId xmlns:p14="http://schemas.microsoft.com/office/powerpoint/2010/main" val="15962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B653C-4749-6D09-FFFA-87D492B646C3}"/>
              </a:ext>
            </a:extLst>
          </p:cNvPr>
          <p:cNvSpPr/>
          <p:nvPr userDrawn="1"/>
        </p:nvSpPr>
        <p:spPr>
          <a:xfrm>
            <a:off x="220212" y="240452"/>
            <a:ext cx="11751576" cy="6377095"/>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F7B234-A867-466C-BFD5-A659E9487054}"/>
              </a:ext>
            </a:extLst>
          </p:cNvPr>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87CB24CA-D88E-92B6-EAE4-989EFDC1032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25EAD695-03B9-C648-8EC9-4DE71C1A4D2B}"/>
              </a:ext>
            </a:extLst>
          </p:cNvPr>
          <p:cNvPicPr>
            <a:picLocks noChangeAspect="1"/>
          </p:cNvPicPr>
          <p:nvPr userDrawn="1"/>
        </p:nvPicPr>
        <p:blipFill>
          <a:blip r:embed="rId2"/>
          <a:stretch>
            <a:fillRect/>
          </a:stretch>
        </p:blipFill>
        <p:spPr>
          <a:xfrm>
            <a:off x="10378119" y="5148551"/>
            <a:ext cx="1593669" cy="1593669"/>
          </a:xfrm>
          <a:prstGeom prst="rect">
            <a:avLst/>
          </a:prstGeom>
        </p:spPr>
      </p:pic>
    </p:spTree>
    <p:extLst>
      <p:ext uri="{BB962C8B-B14F-4D97-AF65-F5344CB8AC3E}">
        <p14:creationId xmlns:p14="http://schemas.microsoft.com/office/powerpoint/2010/main" val="33454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A3FB13F9-CD08-C247-9F14-8BD93BF87E20}"/>
              </a:ext>
            </a:extLst>
          </p:cNvPr>
          <p:cNvPicPr>
            <a:picLocks noChangeAspect="1"/>
          </p:cNvPicPr>
          <p:nvPr userDrawn="1"/>
        </p:nvPicPr>
        <p:blipFill>
          <a:blip r:embed="rId2"/>
          <a:stretch>
            <a:fillRect/>
          </a:stretch>
        </p:blipFill>
        <p:spPr>
          <a:xfrm>
            <a:off x="0" y="0"/>
            <a:ext cx="2942151" cy="4644455"/>
          </a:xfrm>
          <a:prstGeom prst="rect">
            <a:avLst/>
          </a:prstGeom>
        </p:spPr>
      </p:pic>
      <p:pic>
        <p:nvPicPr>
          <p:cNvPr id="13" name="Picture 12">
            <a:extLst>
              <a:ext uri="{FF2B5EF4-FFF2-40B4-BE49-F238E27FC236}">
                <a16:creationId xmlns:a16="http://schemas.microsoft.com/office/drawing/2014/main" id="{F619DA76-A162-BD4B-AF26-0A8C7D63804A}"/>
              </a:ext>
            </a:extLst>
          </p:cNvPr>
          <p:cNvPicPr>
            <a:picLocks noChangeAspect="1"/>
          </p:cNvPicPr>
          <p:nvPr userDrawn="1"/>
        </p:nvPicPr>
        <p:blipFill>
          <a:blip r:embed="rId3"/>
          <a:stretch>
            <a:fillRect/>
          </a:stretch>
        </p:blipFill>
        <p:spPr>
          <a:xfrm>
            <a:off x="660047" y="5077266"/>
            <a:ext cx="1622055" cy="1622055"/>
          </a:xfrm>
          <a:prstGeom prst="rect">
            <a:avLst/>
          </a:prstGeom>
        </p:spPr>
      </p:pic>
      <p:sp>
        <p:nvSpPr>
          <p:cNvPr id="7" name="Title 1">
            <a:extLst>
              <a:ext uri="{FF2B5EF4-FFF2-40B4-BE49-F238E27FC236}">
                <a16:creationId xmlns:a16="http://schemas.microsoft.com/office/drawing/2014/main" id="{2C59A19E-F691-7D48-8866-108519EC4206}"/>
              </a:ext>
            </a:extLst>
          </p:cNvPr>
          <p:cNvSpPr>
            <a:spLocks noGrp="1"/>
          </p:cNvSpPr>
          <p:nvPr>
            <p:ph type="title"/>
          </p:nvPr>
        </p:nvSpPr>
        <p:spPr>
          <a:xfrm>
            <a:off x="3104706" y="365125"/>
            <a:ext cx="8250681" cy="1325563"/>
          </a:xfrm>
        </p:spPr>
        <p:txBody>
          <a:bodyPr/>
          <a:lstStyle/>
          <a:p>
            <a:r>
              <a:rPr lang="en-US" dirty="0"/>
              <a:t>Click to edit Master title style</a:t>
            </a:r>
          </a:p>
        </p:txBody>
      </p:sp>
      <p:sp>
        <p:nvSpPr>
          <p:cNvPr id="8" name="Content Placeholder 3">
            <a:extLst>
              <a:ext uri="{FF2B5EF4-FFF2-40B4-BE49-F238E27FC236}">
                <a16:creationId xmlns:a16="http://schemas.microsoft.com/office/drawing/2014/main" id="{81EA7362-B18C-544A-9053-EC3B37494E5E}"/>
              </a:ext>
            </a:extLst>
          </p:cNvPr>
          <p:cNvSpPr>
            <a:spLocks noGrp="1"/>
          </p:cNvSpPr>
          <p:nvPr>
            <p:ph sz="half" idx="2"/>
          </p:nvPr>
        </p:nvSpPr>
        <p:spPr>
          <a:xfrm>
            <a:off x="3104706" y="1792692"/>
            <a:ext cx="8357192" cy="460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52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Red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D0492-8FC1-8D7D-6188-0F4E3F75EF95}"/>
              </a:ext>
            </a:extLst>
          </p:cNvPr>
          <p:cNvSpPr/>
          <p:nvPr userDrawn="1"/>
        </p:nvSpPr>
        <p:spPr>
          <a:xfrm>
            <a:off x="0" y="5173133"/>
            <a:ext cx="12192000" cy="1752599"/>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1C3D9A-248D-A278-8C76-D02D9E08D3E7}"/>
              </a:ext>
            </a:extLst>
          </p:cNvPr>
          <p:cNvSpPr/>
          <p:nvPr userDrawn="1"/>
        </p:nvSpPr>
        <p:spPr>
          <a:xfrm>
            <a:off x="220212" y="240452"/>
            <a:ext cx="11751576" cy="637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3D693-04B2-889D-DB22-A5C6E2436AB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B4639A0-B01C-9070-1764-3D5250BB3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F2877-429F-38F8-8BE8-45364C4222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2BA2183-D6A4-4201-9C7E-C011BCB4C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792720-B6F8-4A35-00B1-4B5C3319B6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244E006-7B1B-584F-B84A-A8546577A59C}"/>
              </a:ext>
            </a:extLst>
          </p:cNvPr>
          <p:cNvPicPr>
            <a:picLocks noChangeAspect="1"/>
          </p:cNvPicPr>
          <p:nvPr userDrawn="1"/>
        </p:nvPicPr>
        <p:blipFill>
          <a:blip r:embed="rId2"/>
          <a:stretch>
            <a:fillRect/>
          </a:stretch>
        </p:blipFill>
        <p:spPr>
          <a:xfrm>
            <a:off x="2109100" y="5932016"/>
            <a:ext cx="7772400" cy="411740"/>
          </a:xfrm>
          <a:prstGeom prst="rect">
            <a:avLst/>
          </a:prstGeom>
        </p:spPr>
      </p:pic>
    </p:spTree>
    <p:extLst>
      <p:ext uri="{BB962C8B-B14F-4D97-AF65-F5344CB8AC3E}">
        <p14:creationId xmlns:p14="http://schemas.microsoft.com/office/powerpoint/2010/main" val="404550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8258A2-FC07-7DDB-68C7-6F7B916BAEE7}"/>
              </a:ext>
            </a:extLst>
          </p:cNvPr>
          <p:cNvSpPr/>
          <p:nvPr userDrawn="1"/>
        </p:nvSpPr>
        <p:spPr>
          <a:xfrm>
            <a:off x="0" y="0"/>
            <a:ext cx="1905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3D693-04B2-889D-DB22-A5C6E2436AB1}"/>
              </a:ext>
            </a:extLst>
          </p:cNvPr>
          <p:cNvSpPr>
            <a:spLocks noGrp="1"/>
          </p:cNvSpPr>
          <p:nvPr>
            <p:ph type="title"/>
          </p:nvPr>
        </p:nvSpPr>
        <p:spPr>
          <a:xfrm>
            <a:off x="2079624" y="365125"/>
            <a:ext cx="9275763" cy="1325563"/>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B4639A0-B01C-9070-1764-3D5250BB3035}"/>
              </a:ext>
            </a:extLst>
          </p:cNvPr>
          <p:cNvSpPr>
            <a:spLocks noGrp="1"/>
          </p:cNvSpPr>
          <p:nvPr>
            <p:ph type="body" idx="1"/>
          </p:nvPr>
        </p:nvSpPr>
        <p:spPr>
          <a:xfrm>
            <a:off x="2079623" y="1681163"/>
            <a:ext cx="391795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C6F2877-429F-38F8-8BE8-45364C422259}"/>
              </a:ext>
            </a:extLst>
          </p:cNvPr>
          <p:cNvSpPr>
            <a:spLocks noGrp="1"/>
          </p:cNvSpPr>
          <p:nvPr>
            <p:ph sz="half" idx="2"/>
          </p:nvPr>
        </p:nvSpPr>
        <p:spPr>
          <a:xfrm>
            <a:off x="2079622" y="2505075"/>
            <a:ext cx="3917953"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2BA2183-D6A4-4201-9C7E-C011BCB4C40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4792720-B6F8-4A35-00B1-4B5C3319B633}"/>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AD95BD5-D73C-6247-98D1-5E27DB04D789}"/>
              </a:ext>
            </a:extLst>
          </p:cNvPr>
          <p:cNvPicPr>
            <a:picLocks noChangeAspect="1"/>
          </p:cNvPicPr>
          <p:nvPr userDrawn="1"/>
        </p:nvPicPr>
        <p:blipFill>
          <a:blip r:embed="rId2"/>
          <a:stretch>
            <a:fillRect/>
          </a:stretch>
        </p:blipFill>
        <p:spPr>
          <a:xfrm>
            <a:off x="147199" y="5148552"/>
            <a:ext cx="1593669" cy="1593669"/>
          </a:xfrm>
          <a:prstGeom prst="rect">
            <a:avLst/>
          </a:prstGeom>
        </p:spPr>
      </p:pic>
    </p:spTree>
    <p:extLst>
      <p:ext uri="{BB962C8B-B14F-4D97-AF65-F5344CB8AC3E}">
        <p14:creationId xmlns:p14="http://schemas.microsoft.com/office/powerpoint/2010/main" val="315795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CEA8B-E626-D186-770E-972A95F522AC}"/>
              </a:ext>
            </a:extLst>
          </p:cNvPr>
          <p:cNvSpPr/>
          <p:nvPr userDrawn="1"/>
        </p:nvSpPr>
        <p:spPr>
          <a:xfrm>
            <a:off x="0" y="0"/>
            <a:ext cx="12192000" cy="6858000"/>
          </a:xfrm>
          <a:prstGeom prst="rect">
            <a:avLst/>
          </a:prstGeom>
          <a:solidFill>
            <a:srgbClr val="CC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5B7E37-9CC1-3A56-4FAF-ED28DC8CD0BC}"/>
              </a:ext>
            </a:extLst>
          </p:cNvPr>
          <p:cNvSpPr>
            <a:spLocks noGrp="1"/>
          </p:cNvSpPr>
          <p:nvPr>
            <p:ph type="title" hasCustomPrompt="1"/>
          </p:nvPr>
        </p:nvSpPr>
        <p:spPr>
          <a:xfrm>
            <a:off x="838200" y="1978818"/>
            <a:ext cx="10515600" cy="1325563"/>
          </a:xfrm>
        </p:spPr>
        <p:txBody>
          <a:bodyPr/>
          <a:lstStyle>
            <a:lvl1pPr algn="ctr">
              <a:defRPr>
                <a:solidFill>
                  <a:schemeClr val="bg1"/>
                </a:solidFill>
              </a:defRPr>
            </a:lvl1pPr>
          </a:lstStyle>
          <a:p>
            <a:r>
              <a:rPr lang="en-US" dirty="0"/>
              <a:t>Thank You!</a:t>
            </a:r>
          </a:p>
        </p:txBody>
      </p:sp>
      <p:sp>
        <p:nvSpPr>
          <p:cNvPr id="12" name="Text Placeholder 11">
            <a:extLst>
              <a:ext uri="{FF2B5EF4-FFF2-40B4-BE49-F238E27FC236}">
                <a16:creationId xmlns:a16="http://schemas.microsoft.com/office/drawing/2014/main" id="{C2EF1B4E-4899-6597-C8A1-BFFB984C1B39}"/>
              </a:ext>
            </a:extLst>
          </p:cNvPr>
          <p:cNvSpPr>
            <a:spLocks noGrp="1"/>
          </p:cNvSpPr>
          <p:nvPr>
            <p:ph type="body" sz="quarter" idx="10" hasCustomPrompt="1"/>
          </p:nvPr>
        </p:nvSpPr>
        <p:spPr>
          <a:xfrm>
            <a:off x="838200" y="3429000"/>
            <a:ext cx="6781800" cy="1836738"/>
          </a:xfrm>
        </p:spPr>
        <p:txBody>
          <a:bodyPr>
            <a:normAutofit/>
          </a:bodyPr>
          <a:lstStyle>
            <a:lvl1pPr marL="0" indent="0">
              <a:buNone/>
              <a:defRPr sz="1600">
                <a:solidFill>
                  <a:schemeClr val="bg1"/>
                </a:solidFill>
              </a:defRPr>
            </a:lvl1pPr>
            <a:lvl3pPr marL="914400" indent="0">
              <a:buNone/>
              <a:defRPr/>
            </a:lvl3pPr>
          </a:lstStyle>
          <a:p>
            <a:pPr lvl="0"/>
            <a:r>
              <a:rPr lang="en-US" dirty="0"/>
              <a:t>Click to add contact information name or email</a:t>
            </a:r>
          </a:p>
        </p:txBody>
      </p:sp>
      <p:pic>
        <p:nvPicPr>
          <p:cNvPr id="6" name="Picture 5">
            <a:extLst>
              <a:ext uri="{FF2B5EF4-FFF2-40B4-BE49-F238E27FC236}">
                <a16:creationId xmlns:a16="http://schemas.microsoft.com/office/drawing/2014/main" id="{0411AF7F-B1CE-5A40-BC81-30C04C8C8F73}"/>
              </a:ext>
            </a:extLst>
          </p:cNvPr>
          <p:cNvPicPr>
            <a:picLocks noChangeAspect="1"/>
          </p:cNvPicPr>
          <p:nvPr userDrawn="1"/>
        </p:nvPicPr>
        <p:blipFill>
          <a:blip r:embed="rId2"/>
          <a:stretch>
            <a:fillRect/>
          </a:stretch>
        </p:blipFill>
        <p:spPr>
          <a:xfrm>
            <a:off x="8839183" y="4091781"/>
            <a:ext cx="2858155" cy="2858155"/>
          </a:xfrm>
          <a:prstGeom prst="rect">
            <a:avLst/>
          </a:prstGeom>
        </p:spPr>
      </p:pic>
    </p:spTree>
    <p:extLst>
      <p:ext uri="{BB962C8B-B14F-4D97-AF65-F5344CB8AC3E}">
        <p14:creationId xmlns:p14="http://schemas.microsoft.com/office/powerpoint/2010/main" val="15859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A07FC-AEBB-10E0-4A93-A0DB7A7DA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A50286-99CE-1E23-2DFA-A334BE689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394332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6" r:id="rId3"/>
    <p:sldLayoutId id="2147483675" r:id="rId4"/>
    <p:sldLayoutId id="2147483673" r:id="rId5"/>
    <p:sldLayoutId id="2147483712" r:id="rId6"/>
    <p:sldLayoutId id="2147483678" r:id="rId7"/>
    <p:sldLayoutId id="2147483677"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su.instructure.com/courses/56496/modul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jsu.panorama.yuja.com/login?institut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3B282-7D1E-204F-8E32-9037326B2FB6}"/>
              </a:ext>
            </a:extLst>
          </p:cNvPr>
          <p:cNvSpPr>
            <a:spLocks noGrp="1"/>
          </p:cNvSpPr>
          <p:nvPr>
            <p:ph type="ctrTitle"/>
          </p:nvPr>
        </p:nvSpPr>
        <p:spPr/>
        <p:txBody>
          <a:bodyPr/>
          <a:lstStyle/>
          <a:p>
            <a:r>
              <a:rPr lang="en-US" dirty="0"/>
              <a:t>Spring Cleaning Workshop</a:t>
            </a:r>
          </a:p>
        </p:txBody>
      </p:sp>
      <p:sp>
        <p:nvSpPr>
          <p:cNvPr id="6" name="Subtitle 5">
            <a:extLst>
              <a:ext uri="{FF2B5EF4-FFF2-40B4-BE49-F238E27FC236}">
                <a16:creationId xmlns:a16="http://schemas.microsoft.com/office/drawing/2014/main" id="{E79D9C05-759F-3845-BCFD-C3CC22BB8534}"/>
              </a:ext>
            </a:extLst>
          </p:cNvPr>
          <p:cNvSpPr>
            <a:spLocks noGrp="1"/>
          </p:cNvSpPr>
          <p:nvPr>
            <p:ph type="subTitle" idx="1"/>
          </p:nvPr>
        </p:nvSpPr>
        <p:spPr/>
        <p:txBody>
          <a:bodyPr>
            <a:normAutofit lnSpcReduction="10000"/>
          </a:bodyPr>
          <a:lstStyle/>
          <a:p>
            <a:r>
              <a:rPr lang="en-US" dirty="0"/>
              <a:t>Panorama &amp; Canvas</a:t>
            </a:r>
          </a:p>
          <a:p>
            <a:r>
              <a:rPr lang="en-US" dirty="0"/>
              <a:t>Presented by Online@JSU</a:t>
            </a:r>
          </a:p>
          <a:p>
            <a:r>
              <a:rPr lang="en-US" dirty="0"/>
              <a:t>http://www.jsu.edu/online</a:t>
            </a:r>
          </a:p>
          <a:p>
            <a:r>
              <a:rPr lang="en-US" dirty="0"/>
              <a:t>online@jsu.edu</a:t>
            </a:r>
          </a:p>
        </p:txBody>
      </p:sp>
    </p:spTree>
    <p:extLst>
      <p:ext uri="{BB962C8B-B14F-4D97-AF65-F5344CB8AC3E}">
        <p14:creationId xmlns:p14="http://schemas.microsoft.com/office/powerpoint/2010/main" val="276802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28B2-372F-7427-BBE9-6EBC6B259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30AF8-210C-0993-74F9-D8E730ACED38}"/>
              </a:ext>
            </a:extLst>
          </p:cNvPr>
          <p:cNvSpPr>
            <a:spLocks noGrp="1"/>
          </p:cNvSpPr>
          <p:nvPr>
            <p:ph type="title"/>
          </p:nvPr>
        </p:nvSpPr>
        <p:spPr/>
        <p:txBody>
          <a:bodyPr/>
          <a:lstStyle/>
          <a:p>
            <a:r>
              <a:rPr lang="en-US" dirty="0"/>
              <a:t>Remove Deleted Items from Report</a:t>
            </a:r>
          </a:p>
        </p:txBody>
      </p:sp>
      <p:sp>
        <p:nvSpPr>
          <p:cNvPr id="3" name="Text Placeholder 2">
            <a:extLst>
              <a:ext uri="{FF2B5EF4-FFF2-40B4-BE49-F238E27FC236}">
                <a16:creationId xmlns:a16="http://schemas.microsoft.com/office/drawing/2014/main" id="{A903EBEA-BCDB-B40F-3A01-56ABE84FA507}"/>
              </a:ext>
            </a:extLst>
          </p:cNvPr>
          <p:cNvSpPr>
            <a:spLocks noGrp="1"/>
          </p:cNvSpPr>
          <p:nvPr>
            <p:ph type="body" idx="1"/>
          </p:nvPr>
        </p:nvSpPr>
        <p:spPr>
          <a:xfrm>
            <a:off x="836612" y="1478441"/>
            <a:ext cx="5462588" cy="823912"/>
          </a:xfrm>
        </p:spPr>
        <p:txBody>
          <a:bodyPr/>
          <a:lstStyle/>
          <a:p>
            <a:r>
              <a:rPr lang="en-US" dirty="0"/>
              <a:t>Remove Deleted Items</a:t>
            </a:r>
          </a:p>
        </p:txBody>
      </p:sp>
      <p:sp>
        <p:nvSpPr>
          <p:cNvPr id="4" name="Content Placeholder 3">
            <a:extLst>
              <a:ext uri="{FF2B5EF4-FFF2-40B4-BE49-F238E27FC236}">
                <a16:creationId xmlns:a16="http://schemas.microsoft.com/office/drawing/2014/main" id="{D3F5A302-9439-49AC-C203-2B396C52DECF}"/>
              </a:ext>
            </a:extLst>
          </p:cNvPr>
          <p:cNvSpPr>
            <a:spLocks noGrp="1"/>
          </p:cNvSpPr>
          <p:nvPr>
            <p:ph sz="half" idx="2"/>
          </p:nvPr>
        </p:nvSpPr>
        <p:spPr>
          <a:xfrm>
            <a:off x="836612" y="2302353"/>
            <a:ext cx="6872288" cy="1012347"/>
          </a:xfrm>
        </p:spPr>
        <p:txBody>
          <a:bodyPr>
            <a:normAutofit fontScale="70000" lnSpcReduction="20000"/>
          </a:bodyPr>
          <a:lstStyle/>
          <a:p>
            <a:r>
              <a:rPr lang="en-US" dirty="0"/>
              <a:t>Go into Panorama</a:t>
            </a:r>
          </a:p>
          <a:p>
            <a:r>
              <a:rPr lang="en-US" dirty="0"/>
              <a:t>Scroll down to the itemized list</a:t>
            </a:r>
          </a:p>
          <a:p>
            <a:r>
              <a:rPr lang="en-US" dirty="0"/>
              <a:t>Find deleted item &gt; click on ellipsis &gt; Remove</a:t>
            </a:r>
          </a:p>
        </p:txBody>
      </p:sp>
      <p:pic>
        <p:nvPicPr>
          <p:cNvPr id="7" name="Picture 6" descr="Screenshot of a course review interface showing a file named &quot;The Art Of Improvisation Book 5.pdf&quot; with a 0% score and scanned date of Mon, Feb 2, 2026. A red arrow points to an options menu with &quot;View&quot; and &quot;Remove&quot; actions available for the file.">
            <a:extLst>
              <a:ext uri="{FF2B5EF4-FFF2-40B4-BE49-F238E27FC236}">
                <a16:creationId xmlns:a16="http://schemas.microsoft.com/office/drawing/2014/main" id="{310DBDE2-E410-4F15-B188-58E3B8E31D5A}"/>
              </a:ext>
            </a:extLst>
          </p:cNvPr>
          <p:cNvPicPr>
            <a:picLocks noChangeAspect="1"/>
          </p:cNvPicPr>
          <p:nvPr/>
        </p:nvPicPr>
        <p:blipFill>
          <a:blip r:embed="rId2"/>
          <a:stretch>
            <a:fillRect/>
          </a:stretch>
        </p:blipFill>
        <p:spPr>
          <a:xfrm>
            <a:off x="1211178" y="3543301"/>
            <a:ext cx="9235731" cy="2873480"/>
          </a:xfrm>
          <a:prstGeom prst="rect">
            <a:avLst/>
          </a:prstGeom>
        </p:spPr>
      </p:pic>
    </p:spTree>
    <p:extLst>
      <p:ext uri="{BB962C8B-B14F-4D97-AF65-F5344CB8AC3E}">
        <p14:creationId xmlns:p14="http://schemas.microsoft.com/office/powerpoint/2010/main" val="50846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BA3C-D6B4-6E8D-09C8-D463028F0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68573-1C13-0AC0-8888-709BC0127189}"/>
              </a:ext>
            </a:extLst>
          </p:cNvPr>
          <p:cNvSpPr>
            <a:spLocks noGrp="1"/>
          </p:cNvSpPr>
          <p:nvPr>
            <p:ph type="title"/>
          </p:nvPr>
        </p:nvSpPr>
        <p:spPr/>
        <p:txBody>
          <a:bodyPr/>
          <a:lstStyle/>
          <a:p>
            <a:r>
              <a:rPr lang="en-US" dirty="0"/>
              <a:t>Keep Track</a:t>
            </a:r>
          </a:p>
        </p:txBody>
      </p:sp>
      <p:sp>
        <p:nvSpPr>
          <p:cNvPr id="3" name="Text Placeholder 2">
            <a:extLst>
              <a:ext uri="{FF2B5EF4-FFF2-40B4-BE49-F238E27FC236}">
                <a16:creationId xmlns:a16="http://schemas.microsoft.com/office/drawing/2014/main" id="{07442D77-6A22-7ED1-853B-D95D10AAA2F2}"/>
              </a:ext>
            </a:extLst>
          </p:cNvPr>
          <p:cNvSpPr>
            <a:spLocks noGrp="1"/>
          </p:cNvSpPr>
          <p:nvPr>
            <p:ph type="body" idx="1"/>
          </p:nvPr>
        </p:nvSpPr>
        <p:spPr>
          <a:xfrm>
            <a:off x="836611" y="1478441"/>
            <a:ext cx="6405109" cy="366688"/>
          </a:xfrm>
        </p:spPr>
        <p:txBody>
          <a:bodyPr>
            <a:normAutofit fontScale="92500" lnSpcReduction="10000"/>
          </a:bodyPr>
          <a:lstStyle/>
          <a:p>
            <a:r>
              <a:rPr lang="en-US" dirty="0"/>
              <a:t>Keep Track of Deleted and Removed Items</a:t>
            </a:r>
          </a:p>
        </p:txBody>
      </p:sp>
      <p:sp>
        <p:nvSpPr>
          <p:cNvPr id="4" name="Content Placeholder 3">
            <a:extLst>
              <a:ext uri="{FF2B5EF4-FFF2-40B4-BE49-F238E27FC236}">
                <a16:creationId xmlns:a16="http://schemas.microsoft.com/office/drawing/2014/main" id="{80C21154-A943-72B2-6369-B017FD9ED9AC}"/>
              </a:ext>
            </a:extLst>
          </p:cNvPr>
          <p:cNvSpPr>
            <a:spLocks noGrp="1"/>
          </p:cNvSpPr>
          <p:nvPr>
            <p:ph sz="half" idx="2"/>
          </p:nvPr>
        </p:nvSpPr>
        <p:spPr>
          <a:xfrm>
            <a:off x="836612" y="1934936"/>
            <a:ext cx="3981466" cy="3444623"/>
          </a:xfrm>
        </p:spPr>
        <p:txBody>
          <a:bodyPr>
            <a:normAutofit fontScale="92500" lnSpcReduction="10000"/>
          </a:bodyPr>
          <a:lstStyle/>
          <a:p>
            <a:r>
              <a:rPr lang="en-US" dirty="0"/>
              <a:t>How do you track what is deleted so that it can be removed from the report?</a:t>
            </a:r>
          </a:p>
          <a:p>
            <a:r>
              <a:rPr lang="en-US" dirty="0"/>
              <a:t>Use Snipping Tool</a:t>
            </a:r>
          </a:p>
          <a:p>
            <a:pPr lvl="1"/>
            <a:r>
              <a:rPr lang="en-US" dirty="0"/>
              <a:t>Screenshot </a:t>
            </a:r>
            <a:r>
              <a:rPr lang="en-US" i="1" dirty="0"/>
              <a:t>before</a:t>
            </a:r>
            <a:r>
              <a:rPr lang="en-US" dirty="0"/>
              <a:t> deletion</a:t>
            </a:r>
          </a:p>
          <a:p>
            <a:pPr lvl="1"/>
            <a:r>
              <a:rPr lang="en-US" i="1" dirty="0"/>
              <a:t>Then</a:t>
            </a:r>
            <a:r>
              <a:rPr lang="en-US" dirty="0"/>
              <a:t> Delete</a:t>
            </a:r>
          </a:p>
          <a:p>
            <a:pPr lvl="1"/>
            <a:r>
              <a:rPr lang="en-US" i="1" dirty="0"/>
              <a:t>Then</a:t>
            </a:r>
            <a:r>
              <a:rPr lang="en-US" dirty="0"/>
              <a:t> Remove from report</a:t>
            </a:r>
          </a:p>
        </p:txBody>
      </p:sp>
      <p:pic>
        <p:nvPicPr>
          <p:cNvPr id="6" name="Picture 5" descr="Screenshot of a file directory listing multiple PDF documents labeled &quot;AACN Pledge&quot; with various version numbers and dates. Red arrows highlight several files dated November 19, 2025, emphasizing the presence of multiple similar files with consistent file sizes of 166 KB.">
            <a:extLst>
              <a:ext uri="{FF2B5EF4-FFF2-40B4-BE49-F238E27FC236}">
                <a16:creationId xmlns:a16="http://schemas.microsoft.com/office/drawing/2014/main" id="{133D989F-4094-5505-551E-CD836C07E1C8}"/>
              </a:ext>
            </a:extLst>
          </p:cNvPr>
          <p:cNvPicPr>
            <a:picLocks noChangeAspect="1"/>
          </p:cNvPicPr>
          <p:nvPr/>
        </p:nvPicPr>
        <p:blipFill>
          <a:blip r:embed="rId2"/>
          <a:stretch>
            <a:fillRect/>
          </a:stretch>
        </p:blipFill>
        <p:spPr>
          <a:xfrm>
            <a:off x="4818077" y="2461104"/>
            <a:ext cx="6802424" cy="3459151"/>
          </a:xfrm>
          <a:prstGeom prst="rect">
            <a:avLst/>
          </a:prstGeom>
        </p:spPr>
      </p:pic>
    </p:spTree>
    <p:extLst>
      <p:ext uri="{BB962C8B-B14F-4D97-AF65-F5344CB8AC3E}">
        <p14:creationId xmlns:p14="http://schemas.microsoft.com/office/powerpoint/2010/main" val="354148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24B7-980F-8257-C38E-A86F6A9A4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A42F2-115D-3731-8C20-07D4E7302DC4}"/>
              </a:ext>
            </a:extLst>
          </p:cNvPr>
          <p:cNvSpPr>
            <a:spLocks noGrp="1"/>
          </p:cNvSpPr>
          <p:nvPr>
            <p:ph type="title"/>
          </p:nvPr>
        </p:nvSpPr>
        <p:spPr/>
        <p:txBody>
          <a:bodyPr/>
          <a:lstStyle/>
          <a:p>
            <a:r>
              <a:rPr lang="en-US" dirty="0"/>
              <a:t>Delete Old Content from Online@JSU</a:t>
            </a:r>
          </a:p>
        </p:txBody>
      </p:sp>
      <p:sp>
        <p:nvSpPr>
          <p:cNvPr id="4" name="Content Placeholder 3">
            <a:extLst>
              <a:ext uri="{FF2B5EF4-FFF2-40B4-BE49-F238E27FC236}">
                <a16:creationId xmlns:a16="http://schemas.microsoft.com/office/drawing/2014/main" id="{443D7F10-74A9-26F5-5EB8-BC5F392068B7}"/>
              </a:ext>
            </a:extLst>
          </p:cNvPr>
          <p:cNvSpPr>
            <a:spLocks noGrp="1"/>
          </p:cNvSpPr>
          <p:nvPr>
            <p:ph sz="half" idx="2"/>
          </p:nvPr>
        </p:nvSpPr>
        <p:spPr>
          <a:xfrm>
            <a:off x="836612" y="1934936"/>
            <a:ext cx="4957606" cy="3444623"/>
          </a:xfrm>
        </p:spPr>
        <p:txBody>
          <a:bodyPr>
            <a:normAutofit/>
          </a:bodyPr>
          <a:lstStyle/>
          <a:p>
            <a:r>
              <a:rPr lang="en-US" dirty="0"/>
              <a:t>Current Content from Online@JSU</a:t>
            </a:r>
          </a:p>
          <a:p>
            <a:pPr lvl="1"/>
            <a:r>
              <a:rPr lang="en-US" dirty="0"/>
              <a:t>Online Learning at Jax State</a:t>
            </a:r>
          </a:p>
          <a:p>
            <a:pPr lvl="1"/>
            <a:r>
              <a:rPr lang="en-US" dirty="0"/>
              <a:t>Faculty Resources</a:t>
            </a:r>
          </a:p>
          <a:p>
            <a:r>
              <a:rPr lang="en-US" dirty="0"/>
              <a:t>Delete anything else</a:t>
            </a:r>
          </a:p>
          <a:p>
            <a:r>
              <a:rPr lang="en-US" dirty="0">
                <a:hlinkClick r:id="rId2"/>
              </a:rPr>
              <a:t>https://jsu.instructure.com/courses/56496/modules</a:t>
            </a:r>
            <a:r>
              <a:rPr lang="en-US" dirty="0"/>
              <a:t> </a:t>
            </a:r>
          </a:p>
        </p:txBody>
      </p:sp>
      <p:pic>
        <p:nvPicPr>
          <p:cNvPr id="10" name="Picture 9" descr="Screenshot of an online learning platform interface showing two expandable sections labeled &quot;Online Learning at Jax State&quot; and &quot;Faculty Resources.&quot; Each section contains a linked document titled &quot;Adjusting to Online Learning&quot; and &quot;Faculty Resources &amp; Navigate Access,&quot; respectively, with icons indicating downloadable files.">
            <a:extLst>
              <a:ext uri="{FF2B5EF4-FFF2-40B4-BE49-F238E27FC236}">
                <a16:creationId xmlns:a16="http://schemas.microsoft.com/office/drawing/2014/main" id="{20580F81-73A2-C649-02DE-CC4ADDCD5818}"/>
              </a:ext>
            </a:extLst>
          </p:cNvPr>
          <p:cNvPicPr>
            <a:picLocks noChangeAspect="1"/>
          </p:cNvPicPr>
          <p:nvPr/>
        </p:nvPicPr>
        <p:blipFill>
          <a:blip r:embed="rId3"/>
          <a:stretch>
            <a:fillRect/>
          </a:stretch>
        </p:blipFill>
        <p:spPr>
          <a:xfrm>
            <a:off x="6657315" y="1595666"/>
            <a:ext cx="4323809" cy="3666667"/>
          </a:xfrm>
          <a:prstGeom prst="rect">
            <a:avLst/>
          </a:prstGeom>
        </p:spPr>
      </p:pic>
    </p:spTree>
    <p:extLst>
      <p:ext uri="{BB962C8B-B14F-4D97-AF65-F5344CB8AC3E}">
        <p14:creationId xmlns:p14="http://schemas.microsoft.com/office/powerpoint/2010/main" val="50509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D25C-4B58-4D87-A9B4-05C26F64E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E9C7E-6FC8-D109-7953-31BCC75E2D88}"/>
              </a:ext>
            </a:extLst>
          </p:cNvPr>
          <p:cNvSpPr>
            <a:spLocks noGrp="1"/>
          </p:cNvSpPr>
          <p:nvPr>
            <p:ph type="title"/>
          </p:nvPr>
        </p:nvSpPr>
        <p:spPr/>
        <p:txBody>
          <a:bodyPr/>
          <a:lstStyle/>
          <a:p>
            <a:r>
              <a:rPr lang="en-US" dirty="0"/>
              <a:t>Refresh Report</a:t>
            </a:r>
          </a:p>
        </p:txBody>
      </p:sp>
      <p:sp>
        <p:nvSpPr>
          <p:cNvPr id="3" name="Text Placeholder 2">
            <a:extLst>
              <a:ext uri="{FF2B5EF4-FFF2-40B4-BE49-F238E27FC236}">
                <a16:creationId xmlns:a16="http://schemas.microsoft.com/office/drawing/2014/main" id="{52BBC7F3-70A8-B8BF-640F-180B30E21E8E}"/>
              </a:ext>
            </a:extLst>
          </p:cNvPr>
          <p:cNvSpPr>
            <a:spLocks noGrp="1"/>
          </p:cNvSpPr>
          <p:nvPr>
            <p:ph type="body" idx="1"/>
          </p:nvPr>
        </p:nvSpPr>
        <p:spPr>
          <a:xfrm>
            <a:off x="836611" y="1478441"/>
            <a:ext cx="6405109" cy="366688"/>
          </a:xfrm>
        </p:spPr>
        <p:txBody>
          <a:bodyPr>
            <a:normAutofit fontScale="92500" lnSpcReduction="10000"/>
          </a:bodyPr>
          <a:lstStyle/>
          <a:p>
            <a:r>
              <a:rPr lang="en-US" dirty="0"/>
              <a:t>Refresh Report after Cleaning</a:t>
            </a:r>
          </a:p>
        </p:txBody>
      </p:sp>
      <p:sp>
        <p:nvSpPr>
          <p:cNvPr id="4" name="Content Placeholder 3">
            <a:extLst>
              <a:ext uri="{FF2B5EF4-FFF2-40B4-BE49-F238E27FC236}">
                <a16:creationId xmlns:a16="http://schemas.microsoft.com/office/drawing/2014/main" id="{D150AFA8-32F3-3424-FE3E-34AAD86DE7A2}"/>
              </a:ext>
            </a:extLst>
          </p:cNvPr>
          <p:cNvSpPr>
            <a:spLocks noGrp="1"/>
          </p:cNvSpPr>
          <p:nvPr>
            <p:ph sz="half" idx="2"/>
          </p:nvPr>
        </p:nvSpPr>
        <p:spPr>
          <a:xfrm>
            <a:off x="836612" y="1934936"/>
            <a:ext cx="3981466" cy="3444623"/>
          </a:xfrm>
        </p:spPr>
        <p:txBody>
          <a:bodyPr>
            <a:normAutofit/>
          </a:bodyPr>
          <a:lstStyle/>
          <a:p>
            <a:r>
              <a:rPr lang="en-US" dirty="0"/>
              <a:t>Refresh Report </a:t>
            </a:r>
            <a:r>
              <a:rPr lang="en-US" i="1" dirty="0"/>
              <a:t>after</a:t>
            </a:r>
            <a:r>
              <a:rPr lang="en-US" dirty="0"/>
              <a:t> several items have been removed from report</a:t>
            </a:r>
          </a:p>
          <a:p>
            <a:r>
              <a:rPr lang="en-US" dirty="0"/>
              <a:t>One refresh per hour, so </a:t>
            </a:r>
            <a:r>
              <a:rPr lang="en-US" i="1" dirty="0"/>
              <a:t>be judicious</a:t>
            </a:r>
          </a:p>
          <a:p>
            <a:r>
              <a:rPr lang="en-US" i="1" dirty="0"/>
              <a:t>Automatic</a:t>
            </a:r>
            <a:r>
              <a:rPr lang="en-US" dirty="0"/>
              <a:t> refresh every 24 hours</a:t>
            </a:r>
          </a:p>
        </p:txBody>
      </p:sp>
      <p:pic>
        <p:nvPicPr>
          <p:cNvPr id="5" name="Picture 4" descr="Screenshot of a course report interface showing options to reprocess, export, and switch courses, with a date filter set from December 2025 to March 2026. Key elements include a refresh report button, update timestamp, and a brief course description about accessibility scores and popular downloads.">
            <a:extLst>
              <a:ext uri="{FF2B5EF4-FFF2-40B4-BE49-F238E27FC236}">
                <a16:creationId xmlns:a16="http://schemas.microsoft.com/office/drawing/2014/main" id="{783B8343-C150-C6A8-BD8B-DB03FB356B70}"/>
              </a:ext>
            </a:extLst>
          </p:cNvPr>
          <p:cNvPicPr>
            <a:picLocks noChangeAspect="1"/>
          </p:cNvPicPr>
          <p:nvPr/>
        </p:nvPicPr>
        <p:blipFill>
          <a:blip r:embed="rId2"/>
          <a:stretch>
            <a:fillRect/>
          </a:stretch>
        </p:blipFill>
        <p:spPr>
          <a:xfrm>
            <a:off x="4818078" y="2122083"/>
            <a:ext cx="6980957" cy="2257250"/>
          </a:xfrm>
          <a:prstGeom prst="rect">
            <a:avLst/>
          </a:prstGeom>
        </p:spPr>
      </p:pic>
    </p:spTree>
    <p:extLst>
      <p:ext uri="{BB962C8B-B14F-4D97-AF65-F5344CB8AC3E}">
        <p14:creationId xmlns:p14="http://schemas.microsoft.com/office/powerpoint/2010/main" val="51814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B3B1-6F6E-821F-018D-33854B9E9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1FE5A-6522-D239-F817-9E08523D2633}"/>
              </a:ext>
            </a:extLst>
          </p:cNvPr>
          <p:cNvSpPr>
            <a:spLocks noGrp="1"/>
          </p:cNvSpPr>
          <p:nvPr>
            <p:ph type="title"/>
          </p:nvPr>
        </p:nvSpPr>
        <p:spPr/>
        <p:txBody>
          <a:bodyPr/>
          <a:lstStyle/>
          <a:p>
            <a:r>
              <a:rPr lang="en-US" dirty="0"/>
              <a:t>Spring Cleaning Practice!</a:t>
            </a:r>
          </a:p>
        </p:txBody>
      </p:sp>
      <p:sp>
        <p:nvSpPr>
          <p:cNvPr id="4" name="Content Placeholder 3">
            <a:extLst>
              <a:ext uri="{FF2B5EF4-FFF2-40B4-BE49-F238E27FC236}">
                <a16:creationId xmlns:a16="http://schemas.microsoft.com/office/drawing/2014/main" id="{EB5CC72B-B8C7-DA7F-A19E-39B20271E7D8}"/>
              </a:ext>
            </a:extLst>
          </p:cNvPr>
          <p:cNvSpPr>
            <a:spLocks noGrp="1"/>
          </p:cNvSpPr>
          <p:nvPr>
            <p:ph sz="half" idx="2"/>
          </p:nvPr>
        </p:nvSpPr>
        <p:spPr>
          <a:xfrm>
            <a:off x="836612" y="1934936"/>
            <a:ext cx="9113146" cy="3444623"/>
          </a:xfrm>
        </p:spPr>
        <p:txBody>
          <a:bodyPr>
            <a:normAutofit/>
          </a:bodyPr>
          <a:lstStyle/>
          <a:p>
            <a:r>
              <a:rPr lang="en-US" dirty="0"/>
              <a:t>Let’s practice identifying, tracking, and deleting content from one of your courses</a:t>
            </a:r>
          </a:p>
        </p:txBody>
      </p:sp>
    </p:spTree>
    <p:extLst>
      <p:ext uri="{BB962C8B-B14F-4D97-AF65-F5344CB8AC3E}">
        <p14:creationId xmlns:p14="http://schemas.microsoft.com/office/powerpoint/2010/main" val="428282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C7AC5-E1A3-0766-F644-B6E2AFA28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BE903-3E58-5217-ADA0-14AA2154F7A1}"/>
              </a:ext>
            </a:extLst>
          </p:cNvPr>
          <p:cNvSpPr>
            <a:spLocks noGrp="1"/>
          </p:cNvSpPr>
          <p:nvPr>
            <p:ph type="title"/>
          </p:nvPr>
        </p:nvSpPr>
        <p:spPr/>
        <p:txBody>
          <a:bodyPr/>
          <a:lstStyle/>
          <a:p>
            <a:r>
              <a:rPr lang="en-US" dirty="0"/>
              <a:t>PDFs &amp; PPTs</a:t>
            </a:r>
          </a:p>
        </p:txBody>
      </p:sp>
      <p:sp>
        <p:nvSpPr>
          <p:cNvPr id="3" name="Text Placeholder 2">
            <a:extLst>
              <a:ext uri="{FF2B5EF4-FFF2-40B4-BE49-F238E27FC236}">
                <a16:creationId xmlns:a16="http://schemas.microsoft.com/office/drawing/2014/main" id="{DFEFBE45-8394-0A92-A086-78566DFFB9B9}"/>
              </a:ext>
            </a:extLst>
          </p:cNvPr>
          <p:cNvSpPr>
            <a:spLocks noGrp="1"/>
          </p:cNvSpPr>
          <p:nvPr>
            <p:ph type="body" idx="1"/>
          </p:nvPr>
        </p:nvSpPr>
        <p:spPr/>
        <p:txBody>
          <a:bodyPr/>
          <a:lstStyle/>
          <a:p>
            <a:r>
              <a:rPr lang="en-US" dirty="0"/>
              <a:t>Items that cause the MOST issues!</a:t>
            </a:r>
          </a:p>
        </p:txBody>
      </p:sp>
    </p:spTree>
    <p:extLst>
      <p:ext uri="{BB962C8B-B14F-4D97-AF65-F5344CB8AC3E}">
        <p14:creationId xmlns:p14="http://schemas.microsoft.com/office/powerpoint/2010/main" val="249379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627CE-1C8A-DA47-6DB2-BAC10682D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F8745-2277-75E5-50D6-57C2DA6E48CC}"/>
              </a:ext>
            </a:extLst>
          </p:cNvPr>
          <p:cNvSpPr>
            <a:spLocks noGrp="1"/>
          </p:cNvSpPr>
          <p:nvPr>
            <p:ph type="title"/>
          </p:nvPr>
        </p:nvSpPr>
        <p:spPr>
          <a:xfrm>
            <a:off x="839788" y="365125"/>
            <a:ext cx="7210518" cy="1325563"/>
          </a:xfrm>
        </p:spPr>
        <p:txBody>
          <a:bodyPr/>
          <a:lstStyle/>
          <a:p>
            <a:r>
              <a:rPr lang="en-US" dirty="0"/>
              <a:t>Before We Begin: Learn more in Panorama</a:t>
            </a:r>
          </a:p>
        </p:txBody>
      </p:sp>
      <p:sp>
        <p:nvSpPr>
          <p:cNvPr id="4" name="Content Placeholder 3">
            <a:extLst>
              <a:ext uri="{FF2B5EF4-FFF2-40B4-BE49-F238E27FC236}">
                <a16:creationId xmlns:a16="http://schemas.microsoft.com/office/drawing/2014/main" id="{FC5727E3-6F55-54E6-983B-D3B3B301D872}"/>
              </a:ext>
            </a:extLst>
          </p:cNvPr>
          <p:cNvSpPr>
            <a:spLocks noGrp="1"/>
          </p:cNvSpPr>
          <p:nvPr>
            <p:ph sz="half" idx="2"/>
          </p:nvPr>
        </p:nvSpPr>
        <p:spPr>
          <a:xfrm>
            <a:off x="836611" y="1934936"/>
            <a:ext cx="5825445" cy="3444623"/>
          </a:xfrm>
        </p:spPr>
        <p:txBody>
          <a:bodyPr>
            <a:normAutofit fontScale="92500" lnSpcReduction="20000"/>
          </a:bodyPr>
          <a:lstStyle/>
          <a:p>
            <a:r>
              <a:rPr lang="en-US" dirty="0"/>
              <a:t>Panorama inline remediation &gt; learn more</a:t>
            </a:r>
          </a:p>
          <a:p>
            <a:r>
              <a:rPr lang="en-US" dirty="0"/>
              <a:t>Demonstrates the issue and how to resolve it (inside or outside of Canvas)</a:t>
            </a:r>
          </a:p>
          <a:p>
            <a:r>
              <a:rPr lang="en-US" dirty="0"/>
              <a:t>Some content is best remediated outside of Canvas/Panorama</a:t>
            </a:r>
          </a:p>
          <a:p>
            <a:r>
              <a:rPr lang="en-US" dirty="0"/>
              <a:t>Some content can only be remediated outside of Canvas/Panorama</a:t>
            </a:r>
          </a:p>
        </p:txBody>
      </p:sp>
      <p:pic>
        <p:nvPicPr>
          <p:cNvPr id="9" name="Picture 8" descr="Screenshot of an accessibility report for a PowerPoint file showing a 50% score with 11 minor, 97 major, and 0 severe issues, totaling 108 issues. The report highlights specific problems including slide reading order, missing document title, and lack of alternative description, each with options to check or fix issues and links for more information.">
            <a:extLst>
              <a:ext uri="{FF2B5EF4-FFF2-40B4-BE49-F238E27FC236}">
                <a16:creationId xmlns:a16="http://schemas.microsoft.com/office/drawing/2014/main" id="{706FB8D1-5A26-0DCA-BD54-228EB9E9B516}"/>
              </a:ext>
            </a:extLst>
          </p:cNvPr>
          <p:cNvPicPr>
            <a:picLocks noChangeAspect="1"/>
          </p:cNvPicPr>
          <p:nvPr/>
        </p:nvPicPr>
        <p:blipFill>
          <a:blip r:embed="rId2"/>
          <a:stretch>
            <a:fillRect/>
          </a:stretch>
        </p:blipFill>
        <p:spPr>
          <a:xfrm>
            <a:off x="7416531" y="365125"/>
            <a:ext cx="3935681" cy="5776682"/>
          </a:xfrm>
          <a:prstGeom prst="rect">
            <a:avLst/>
          </a:prstGeom>
        </p:spPr>
      </p:pic>
    </p:spTree>
    <p:extLst>
      <p:ext uri="{BB962C8B-B14F-4D97-AF65-F5344CB8AC3E}">
        <p14:creationId xmlns:p14="http://schemas.microsoft.com/office/powerpoint/2010/main" val="260845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199A-928D-A815-B93B-552C1A098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D3A50-0E7C-9288-5FA3-12B15E0B5774}"/>
              </a:ext>
            </a:extLst>
          </p:cNvPr>
          <p:cNvSpPr>
            <a:spLocks noGrp="1"/>
          </p:cNvSpPr>
          <p:nvPr>
            <p:ph type="title"/>
          </p:nvPr>
        </p:nvSpPr>
        <p:spPr>
          <a:xfrm>
            <a:off x="839788" y="365125"/>
            <a:ext cx="7210518" cy="1325563"/>
          </a:xfrm>
        </p:spPr>
        <p:txBody>
          <a:bodyPr/>
          <a:lstStyle/>
          <a:p>
            <a:r>
              <a:rPr lang="en-US" dirty="0"/>
              <a:t>Learn More</a:t>
            </a:r>
          </a:p>
        </p:txBody>
      </p:sp>
      <p:sp>
        <p:nvSpPr>
          <p:cNvPr id="4" name="Content Placeholder 3">
            <a:extLst>
              <a:ext uri="{FF2B5EF4-FFF2-40B4-BE49-F238E27FC236}">
                <a16:creationId xmlns:a16="http://schemas.microsoft.com/office/drawing/2014/main" id="{4FB78B0C-3DCC-CB76-5D57-D8B0934C7BE6}"/>
              </a:ext>
            </a:extLst>
          </p:cNvPr>
          <p:cNvSpPr>
            <a:spLocks noGrp="1"/>
          </p:cNvSpPr>
          <p:nvPr>
            <p:ph sz="half" idx="2"/>
          </p:nvPr>
        </p:nvSpPr>
        <p:spPr>
          <a:xfrm>
            <a:off x="836611" y="1934936"/>
            <a:ext cx="5825445" cy="3444623"/>
          </a:xfrm>
        </p:spPr>
        <p:txBody>
          <a:bodyPr>
            <a:normAutofit/>
          </a:bodyPr>
          <a:lstStyle/>
          <a:p>
            <a:r>
              <a:rPr lang="en-US" dirty="0"/>
              <a:t>How To Fix</a:t>
            </a:r>
          </a:p>
          <a:p>
            <a:r>
              <a:rPr lang="en-US" dirty="0"/>
              <a:t>What This Means</a:t>
            </a:r>
          </a:p>
        </p:txBody>
      </p:sp>
      <p:pic>
        <p:nvPicPr>
          <p:cNvPr id="5" name="Picture 4" descr="Screenshot of an accessibility report for a PowerPoint presentation titled &quot;Cardiac Concepts Day 2 Version 2 student-4.pptx,&quot; focusing on resolving reading order issues. The report includes instructions for Microsoft Office 365 users, highlighted sections with arrows, and a video thumbnail labeled &quot;How To Fix&quot; showing a slide titled &quot;Check Reading Order.&quot;">
            <a:extLst>
              <a:ext uri="{FF2B5EF4-FFF2-40B4-BE49-F238E27FC236}">
                <a16:creationId xmlns:a16="http://schemas.microsoft.com/office/drawing/2014/main" id="{0002F7C1-E0D8-8BB6-6D41-ECCE28186726}"/>
              </a:ext>
            </a:extLst>
          </p:cNvPr>
          <p:cNvPicPr>
            <a:picLocks noChangeAspect="1"/>
          </p:cNvPicPr>
          <p:nvPr/>
        </p:nvPicPr>
        <p:blipFill>
          <a:blip r:embed="rId2"/>
          <a:stretch>
            <a:fillRect/>
          </a:stretch>
        </p:blipFill>
        <p:spPr>
          <a:xfrm>
            <a:off x="4833655" y="399075"/>
            <a:ext cx="3656802" cy="5782235"/>
          </a:xfrm>
          <a:prstGeom prst="rect">
            <a:avLst/>
          </a:prstGeom>
        </p:spPr>
      </p:pic>
    </p:spTree>
    <p:extLst>
      <p:ext uri="{BB962C8B-B14F-4D97-AF65-F5344CB8AC3E}">
        <p14:creationId xmlns:p14="http://schemas.microsoft.com/office/powerpoint/2010/main" val="170719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F32D-52E3-969F-2133-6C710A33A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45A32-660B-A7B6-FC55-62C0FBB1431F}"/>
              </a:ext>
            </a:extLst>
          </p:cNvPr>
          <p:cNvSpPr>
            <a:spLocks noGrp="1"/>
          </p:cNvSpPr>
          <p:nvPr>
            <p:ph type="title"/>
          </p:nvPr>
        </p:nvSpPr>
        <p:spPr>
          <a:xfrm>
            <a:off x="839788" y="365125"/>
            <a:ext cx="9589804" cy="1325563"/>
          </a:xfrm>
        </p:spPr>
        <p:txBody>
          <a:bodyPr/>
          <a:lstStyle/>
          <a:p>
            <a:r>
              <a:rPr lang="en-US" dirty="0"/>
              <a:t>PDF Remediation: Using </a:t>
            </a:r>
            <a:r>
              <a:rPr lang="en-US" dirty="0" err="1"/>
              <a:t>DocHub</a:t>
            </a:r>
            <a:endParaRPr lang="en-US" dirty="0"/>
          </a:p>
        </p:txBody>
      </p:sp>
      <p:sp>
        <p:nvSpPr>
          <p:cNvPr id="4" name="Content Placeholder 3">
            <a:extLst>
              <a:ext uri="{FF2B5EF4-FFF2-40B4-BE49-F238E27FC236}">
                <a16:creationId xmlns:a16="http://schemas.microsoft.com/office/drawing/2014/main" id="{313C09E9-F6C7-8278-479C-62F34961FDF3}"/>
              </a:ext>
            </a:extLst>
          </p:cNvPr>
          <p:cNvSpPr>
            <a:spLocks noGrp="1"/>
          </p:cNvSpPr>
          <p:nvPr>
            <p:ph sz="half" idx="2"/>
          </p:nvPr>
        </p:nvSpPr>
        <p:spPr>
          <a:xfrm>
            <a:off x="839788" y="1572797"/>
            <a:ext cx="4773362" cy="4474918"/>
          </a:xfrm>
        </p:spPr>
        <p:txBody>
          <a:bodyPr>
            <a:normAutofit/>
          </a:bodyPr>
          <a:lstStyle/>
          <a:p>
            <a:r>
              <a:rPr lang="en-US" dirty="0"/>
              <a:t>All Faculty have a Panorama </a:t>
            </a:r>
            <a:r>
              <a:rPr lang="en-US" dirty="0" err="1"/>
              <a:t>DocHub</a:t>
            </a:r>
            <a:r>
              <a:rPr lang="en-US" dirty="0"/>
              <a:t>; use it to work on remediating files (PDFs/PPTs/Word)</a:t>
            </a:r>
          </a:p>
          <a:p>
            <a:r>
              <a:rPr lang="en-US" dirty="0"/>
              <a:t>Located in course report (Panorama)</a:t>
            </a:r>
          </a:p>
          <a:p>
            <a:r>
              <a:rPr lang="en-US" dirty="0"/>
              <a:t>Open it in separate tab</a:t>
            </a:r>
          </a:p>
        </p:txBody>
      </p:sp>
      <p:pic>
        <p:nvPicPr>
          <p:cNvPr id="5" name="Picture 4" descr="Screenshot of a vertical navigation menu from a software interface showing six icons in a column on a light purple background. Icons include a document, checklist, graph, sliders, gear, and user, with the gear icon highlighted by a purple rectangle indicating active selection.">
            <a:extLst>
              <a:ext uri="{FF2B5EF4-FFF2-40B4-BE49-F238E27FC236}">
                <a16:creationId xmlns:a16="http://schemas.microsoft.com/office/drawing/2014/main" id="{F0559299-197C-E946-0E71-371A84FBBE51}"/>
              </a:ext>
            </a:extLst>
          </p:cNvPr>
          <p:cNvPicPr>
            <a:picLocks noChangeAspect="1"/>
          </p:cNvPicPr>
          <p:nvPr/>
        </p:nvPicPr>
        <p:blipFill>
          <a:blip r:embed="rId2"/>
          <a:stretch>
            <a:fillRect/>
          </a:stretch>
        </p:blipFill>
        <p:spPr>
          <a:xfrm>
            <a:off x="5945381" y="1458099"/>
            <a:ext cx="1460354" cy="4495805"/>
          </a:xfrm>
          <a:prstGeom prst="rect">
            <a:avLst/>
          </a:prstGeom>
        </p:spPr>
      </p:pic>
      <p:pic>
        <p:nvPicPr>
          <p:cNvPr id="7" name="Picture 6" descr="Screenshot of a software interface showing a navigation menu with sections labeled DocHub, To-Do List, Reports, and Configuration. The Configuration section is expanded to reveal General Settings and User Setup options, with General Settings highlighted in purple.">
            <a:extLst>
              <a:ext uri="{FF2B5EF4-FFF2-40B4-BE49-F238E27FC236}">
                <a16:creationId xmlns:a16="http://schemas.microsoft.com/office/drawing/2014/main" id="{A9FB64C0-FE5D-1C3A-781F-750769DE33EC}"/>
              </a:ext>
            </a:extLst>
          </p:cNvPr>
          <p:cNvPicPr>
            <a:picLocks noChangeAspect="1"/>
          </p:cNvPicPr>
          <p:nvPr/>
        </p:nvPicPr>
        <p:blipFill>
          <a:blip r:embed="rId3"/>
          <a:stretch>
            <a:fillRect/>
          </a:stretch>
        </p:blipFill>
        <p:spPr>
          <a:xfrm>
            <a:off x="7886815" y="1667095"/>
            <a:ext cx="3371429" cy="3523809"/>
          </a:xfrm>
          <a:prstGeom prst="rect">
            <a:avLst/>
          </a:prstGeom>
        </p:spPr>
      </p:pic>
    </p:spTree>
    <p:extLst>
      <p:ext uri="{BB962C8B-B14F-4D97-AF65-F5344CB8AC3E}">
        <p14:creationId xmlns:p14="http://schemas.microsoft.com/office/powerpoint/2010/main" val="367276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A6AB-E8C6-BF6E-FC4B-45D604146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C65BD-01B3-FB1A-A30B-EE0F210603F2}"/>
              </a:ext>
            </a:extLst>
          </p:cNvPr>
          <p:cNvSpPr>
            <a:spLocks noGrp="1"/>
          </p:cNvSpPr>
          <p:nvPr>
            <p:ph type="title"/>
          </p:nvPr>
        </p:nvSpPr>
        <p:spPr>
          <a:xfrm>
            <a:off x="839788" y="365125"/>
            <a:ext cx="9589804" cy="1325563"/>
          </a:xfrm>
        </p:spPr>
        <p:txBody>
          <a:bodyPr/>
          <a:lstStyle/>
          <a:p>
            <a:r>
              <a:rPr lang="en-US" dirty="0" err="1"/>
              <a:t>DocHub</a:t>
            </a:r>
            <a:r>
              <a:rPr lang="en-US" dirty="0"/>
              <a:t> Single Sign-On</a:t>
            </a:r>
          </a:p>
        </p:txBody>
      </p:sp>
      <p:sp>
        <p:nvSpPr>
          <p:cNvPr id="4" name="Content Placeholder 3">
            <a:extLst>
              <a:ext uri="{FF2B5EF4-FFF2-40B4-BE49-F238E27FC236}">
                <a16:creationId xmlns:a16="http://schemas.microsoft.com/office/drawing/2014/main" id="{14131E30-A244-415E-0D39-6093A621F692}"/>
              </a:ext>
            </a:extLst>
          </p:cNvPr>
          <p:cNvSpPr>
            <a:spLocks noGrp="1"/>
          </p:cNvSpPr>
          <p:nvPr>
            <p:ph sz="half" idx="2"/>
          </p:nvPr>
        </p:nvSpPr>
        <p:spPr>
          <a:xfrm>
            <a:off x="968721" y="2017956"/>
            <a:ext cx="10130827" cy="2934290"/>
          </a:xfrm>
        </p:spPr>
        <p:txBody>
          <a:bodyPr>
            <a:normAutofit/>
          </a:bodyPr>
          <a:lstStyle/>
          <a:p>
            <a:pPr marL="0" indent="0" algn="ctr">
              <a:buNone/>
            </a:pPr>
            <a:r>
              <a:rPr lang="en-US" sz="3600" dirty="0">
                <a:hlinkClick r:id="rId2"/>
              </a:rPr>
              <a:t>https://jsu.panorama.yuja.com/login?institution=</a:t>
            </a:r>
            <a:endParaRPr lang="en-US" sz="3600" dirty="0"/>
          </a:p>
          <a:p>
            <a:pPr marL="0" indent="0" algn="ctr">
              <a:buNone/>
            </a:pPr>
            <a:endParaRPr lang="en-US" sz="3600" dirty="0"/>
          </a:p>
          <a:p>
            <a:pPr marL="0" indent="0" algn="ctr">
              <a:buNone/>
            </a:pPr>
            <a:r>
              <a:rPr lang="en-US" sz="3600" dirty="0"/>
              <a:t>Login with </a:t>
            </a:r>
            <a:r>
              <a:rPr lang="en-US" sz="3600" dirty="0" err="1"/>
              <a:t>MyJaxState</a:t>
            </a:r>
            <a:r>
              <a:rPr lang="en-US" sz="3600" dirty="0"/>
              <a:t> Credentials</a:t>
            </a:r>
          </a:p>
        </p:txBody>
      </p:sp>
    </p:spTree>
    <p:extLst>
      <p:ext uri="{BB962C8B-B14F-4D97-AF65-F5344CB8AC3E}">
        <p14:creationId xmlns:p14="http://schemas.microsoft.com/office/powerpoint/2010/main" val="148007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29A4-0DBB-0648-B920-EE84F6B037A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1DA40DA-9160-994E-A8DF-13D7A53EDD85}"/>
              </a:ext>
            </a:extLst>
          </p:cNvPr>
          <p:cNvSpPr>
            <a:spLocks noGrp="1"/>
          </p:cNvSpPr>
          <p:nvPr>
            <p:ph sz="half" idx="1"/>
          </p:nvPr>
        </p:nvSpPr>
        <p:spPr/>
        <p:txBody>
          <a:bodyPr/>
          <a:lstStyle/>
          <a:p>
            <a:r>
              <a:rPr lang="en-US" dirty="0"/>
              <a:t>Helpful Tips &amp; Recommendations</a:t>
            </a:r>
          </a:p>
          <a:p>
            <a:r>
              <a:rPr lang="en-US" dirty="0"/>
              <a:t>Removing old, unpublished Files and Pages</a:t>
            </a:r>
          </a:p>
          <a:p>
            <a:r>
              <a:rPr lang="en-US" dirty="0"/>
              <a:t>Remove old content from Online@JSU</a:t>
            </a:r>
          </a:p>
          <a:p>
            <a:r>
              <a:rPr lang="en-US" dirty="0"/>
              <a:t>Refreshing the Accessibility Report</a:t>
            </a:r>
          </a:p>
          <a:p>
            <a:endParaRPr lang="en-US" dirty="0"/>
          </a:p>
        </p:txBody>
      </p:sp>
      <p:sp>
        <p:nvSpPr>
          <p:cNvPr id="4" name="Content Placeholder 3">
            <a:extLst>
              <a:ext uri="{FF2B5EF4-FFF2-40B4-BE49-F238E27FC236}">
                <a16:creationId xmlns:a16="http://schemas.microsoft.com/office/drawing/2014/main" id="{95C7FF39-6F5F-7143-A042-5D064E01529D}"/>
              </a:ext>
            </a:extLst>
          </p:cNvPr>
          <p:cNvSpPr>
            <a:spLocks noGrp="1"/>
          </p:cNvSpPr>
          <p:nvPr>
            <p:ph sz="half" idx="2"/>
          </p:nvPr>
        </p:nvSpPr>
        <p:spPr>
          <a:xfrm>
            <a:off x="6172200" y="1669406"/>
            <a:ext cx="5181600" cy="4351338"/>
          </a:xfrm>
        </p:spPr>
        <p:txBody>
          <a:bodyPr/>
          <a:lstStyle/>
          <a:p>
            <a:r>
              <a:rPr lang="en-US" dirty="0"/>
              <a:t>Panorama: Learn more resources</a:t>
            </a:r>
          </a:p>
          <a:p>
            <a:r>
              <a:rPr lang="en-US" dirty="0"/>
              <a:t>Using </a:t>
            </a:r>
            <a:r>
              <a:rPr lang="en-US" dirty="0" err="1"/>
              <a:t>DocHub</a:t>
            </a:r>
            <a:endParaRPr lang="en-US" dirty="0"/>
          </a:p>
          <a:p>
            <a:r>
              <a:rPr lang="en-US" dirty="0"/>
              <a:t>Remediating PDF basics</a:t>
            </a:r>
          </a:p>
          <a:p>
            <a:r>
              <a:rPr lang="en-US" dirty="0"/>
              <a:t>Remediating PPT basics</a:t>
            </a:r>
          </a:p>
        </p:txBody>
      </p:sp>
    </p:spTree>
    <p:extLst>
      <p:ext uri="{BB962C8B-B14F-4D97-AF65-F5344CB8AC3E}">
        <p14:creationId xmlns:p14="http://schemas.microsoft.com/office/powerpoint/2010/main" val="295560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0B38-6A8D-A956-24E1-CD02748D2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EBF19-CA4D-6BF9-465A-F3E7A95F0A32}"/>
              </a:ext>
            </a:extLst>
          </p:cNvPr>
          <p:cNvSpPr>
            <a:spLocks noGrp="1"/>
          </p:cNvSpPr>
          <p:nvPr>
            <p:ph type="title"/>
          </p:nvPr>
        </p:nvSpPr>
        <p:spPr>
          <a:xfrm>
            <a:off x="839788" y="365125"/>
            <a:ext cx="9589804" cy="1325563"/>
          </a:xfrm>
        </p:spPr>
        <p:txBody>
          <a:bodyPr/>
          <a:lstStyle/>
          <a:p>
            <a:r>
              <a:rPr lang="en-US" dirty="0"/>
              <a:t>PDFs: Decisions, Decisions</a:t>
            </a:r>
          </a:p>
        </p:txBody>
      </p:sp>
      <p:sp>
        <p:nvSpPr>
          <p:cNvPr id="4" name="Content Placeholder 3">
            <a:extLst>
              <a:ext uri="{FF2B5EF4-FFF2-40B4-BE49-F238E27FC236}">
                <a16:creationId xmlns:a16="http://schemas.microsoft.com/office/drawing/2014/main" id="{74A10253-9B14-6664-805B-8C473C5BD9DF}"/>
              </a:ext>
            </a:extLst>
          </p:cNvPr>
          <p:cNvSpPr>
            <a:spLocks noGrp="1"/>
          </p:cNvSpPr>
          <p:nvPr>
            <p:ph sz="half" idx="2"/>
          </p:nvPr>
        </p:nvSpPr>
        <p:spPr>
          <a:xfrm>
            <a:off x="839787" y="1572797"/>
            <a:ext cx="10929718" cy="4474918"/>
          </a:xfrm>
        </p:spPr>
        <p:txBody>
          <a:bodyPr>
            <a:normAutofit lnSpcReduction="10000"/>
          </a:bodyPr>
          <a:lstStyle/>
          <a:p>
            <a:r>
              <a:rPr lang="en-US" dirty="0"/>
              <a:t>Article? Replace with permalink from JSU library’s database (if it’s in the database); delete PDF file from course</a:t>
            </a:r>
          </a:p>
          <a:p>
            <a:pPr lvl="1"/>
            <a:r>
              <a:rPr lang="en-US" dirty="0"/>
              <a:t>Contact Houston Cole Library for assistance with permalinks</a:t>
            </a:r>
          </a:p>
          <a:p>
            <a:r>
              <a:rPr lang="en-US" dirty="0"/>
              <a:t>From organization? Request accessible version from org</a:t>
            </a:r>
          </a:p>
          <a:p>
            <a:r>
              <a:rPr lang="en-US" dirty="0"/>
              <a:t>Course Syllabus, Schedule, Calendar, rubrics, etc.? Create accessible, restricted, password-protected Word versions instead</a:t>
            </a:r>
          </a:p>
          <a:p>
            <a:pPr lvl="1"/>
            <a:r>
              <a:rPr lang="en-US" dirty="0"/>
              <a:t>Make sure the Word document is accessible – use header tags, list tags, table headers, table captions, and give the document a title in document properties</a:t>
            </a:r>
          </a:p>
          <a:p>
            <a:r>
              <a:rPr lang="en-US" dirty="0"/>
              <a:t>If none of these scenarios apply, remediate in Panorama or Adobe Pro</a:t>
            </a:r>
          </a:p>
        </p:txBody>
      </p:sp>
    </p:spTree>
    <p:extLst>
      <p:ext uri="{BB962C8B-B14F-4D97-AF65-F5344CB8AC3E}">
        <p14:creationId xmlns:p14="http://schemas.microsoft.com/office/powerpoint/2010/main" val="323997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A818-90CD-5BA9-002A-A97A839BC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5BBD0-6638-095F-D5DC-9C88F5B57C5D}"/>
              </a:ext>
            </a:extLst>
          </p:cNvPr>
          <p:cNvSpPr>
            <a:spLocks noGrp="1"/>
          </p:cNvSpPr>
          <p:nvPr>
            <p:ph type="title"/>
          </p:nvPr>
        </p:nvSpPr>
        <p:spPr>
          <a:xfrm>
            <a:off x="839788" y="365125"/>
            <a:ext cx="9589804" cy="1325563"/>
          </a:xfrm>
        </p:spPr>
        <p:txBody>
          <a:bodyPr/>
          <a:lstStyle/>
          <a:p>
            <a:r>
              <a:rPr lang="en-US" dirty="0"/>
              <a:t>PDF Remediation: Using </a:t>
            </a:r>
            <a:r>
              <a:rPr lang="en-US" dirty="0" err="1"/>
              <a:t>DocHub</a:t>
            </a:r>
            <a:r>
              <a:rPr lang="en-US" dirty="0"/>
              <a:t> During Remediation</a:t>
            </a:r>
          </a:p>
        </p:txBody>
      </p:sp>
      <p:sp>
        <p:nvSpPr>
          <p:cNvPr id="4" name="Content Placeholder 3">
            <a:extLst>
              <a:ext uri="{FF2B5EF4-FFF2-40B4-BE49-F238E27FC236}">
                <a16:creationId xmlns:a16="http://schemas.microsoft.com/office/drawing/2014/main" id="{B834D605-DD70-D603-E4A9-4817F8ACC1D3}"/>
              </a:ext>
            </a:extLst>
          </p:cNvPr>
          <p:cNvSpPr>
            <a:spLocks noGrp="1"/>
          </p:cNvSpPr>
          <p:nvPr>
            <p:ph sz="half" idx="2"/>
          </p:nvPr>
        </p:nvSpPr>
        <p:spPr>
          <a:xfrm>
            <a:off x="839788" y="2233700"/>
            <a:ext cx="10929718" cy="3252700"/>
          </a:xfrm>
        </p:spPr>
        <p:txBody>
          <a:bodyPr>
            <a:normAutofit/>
          </a:bodyPr>
          <a:lstStyle/>
          <a:p>
            <a:r>
              <a:rPr lang="en-US" dirty="0"/>
              <a:t>Two common items: untagged PDFs and scanned PDFs</a:t>
            </a:r>
          </a:p>
          <a:p>
            <a:r>
              <a:rPr lang="en-US" dirty="0"/>
              <a:t>Untagged PDF = OCR Formats &gt; OCR Overlaid PDF</a:t>
            </a:r>
          </a:p>
          <a:p>
            <a:r>
              <a:rPr lang="en-US" dirty="0"/>
              <a:t>Scanned PDF = OCR Formats &gt; OCR Reconstructed PDF</a:t>
            </a:r>
          </a:p>
          <a:p>
            <a:r>
              <a:rPr lang="en-US" dirty="0"/>
              <a:t>Third Option: OCR Formats &gt; OCR HTML</a:t>
            </a:r>
          </a:p>
          <a:p>
            <a:r>
              <a:rPr lang="en-US" dirty="0"/>
              <a:t>Try all three and look at the results!!!</a:t>
            </a:r>
          </a:p>
        </p:txBody>
      </p:sp>
    </p:spTree>
    <p:extLst>
      <p:ext uri="{BB962C8B-B14F-4D97-AF65-F5344CB8AC3E}">
        <p14:creationId xmlns:p14="http://schemas.microsoft.com/office/powerpoint/2010/main" val="162472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D33EC-0A12-01BD-9153-D4848FBEB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94625-163C-C488-77A8-D3C3916F21BF}"/>
              </a:ext>
            </a:extLst>
          </p:cNvPr>
          <p:cNvSpPr>
            <a:spLocks noGrp="1"/>
          </p:cNvSpPr>
          <p:nvPr>
            <p:ph type="title"/>
          </p:nvPr>
        </p:nvSpPr>
        <p:spPr>
          <a:xfrm>
            <a:off x="839788" y="365125"/>
            <a:ext cx="9589804" cy="1325563"/>
          </a:xfrm>
        </p:spPr>
        <p:txBody>
          <a:bodyPr/>
          <a:lstStyle/>
          <a:p>
            <a:r>
              <a:rPr lang="en-US" dirty="0"/>
              <a:t>PDF Remediation in Panorama</a:t>
            </a:r>
          </a:p>
        </p:txBody>
      </p:sp>
      <p:sp>
        <p:nvSpPr>
          <p:cNvPr id="4" name="Content Placeholder 3">
            <a:extLst>
              <a:ext uri="{FF2B5EF4-FFF2-40B4-BE49-F238E27FC236}">
                <a16:creationId xmlns:a16="http://schemas.microsoft.com/office/drawing/2014/main" id="{3A3B66D1-94A9-6B22-8158-2875D134A89E}"/>
              </a:ext>
            </a:extLst>
          </p:cNvPr>
          <p:cNvSpPr>
            <a:spLocks noGrp="1"/>
          </p:cNvSpPr>
          <p:nvPr>
            <p:ph sz="half" idx="2"/>
          </p:nvPr>
        </p:nvSpPr>
        <p:spPr>
          <a:xfrm>
            <a:off x="839787" y="1572797"/>
            <a:ext cx="10929718" cy="4474918"/>
          </a:xfrm>
        </p:spPr>
        <p:txBody>
          <a:bodyPr>
            <a:normAutofit/>
          </a:bodyPr>
          <a:lstStyle/>
          <a:p>
            <a:r>
              <a:rPr lang="en-US" dirty="0"/>
              <a:t>We are going to create three alternate versions of a PDF, upload them all into </a:t>
            </a:r>
            <a:r>
              <a:rPr lang="en-US" dirty="0" err="1"/>
              <a:t>DocHub</a:t>
            </a:r>
            <a:r>
              <a:rPr lang="en-US" dirty="0"/>
              <a:t>, review them, and attempt to remediate them.</a:t>
            </a:r>
          </a:p>
          <a:p>
            <a:pPr lvl="1"/>
            <a:r>
              <a:rPr lang="en-US" dirty="0"/>
              <a:t>OCR Overlaid PDF, OCR Reconstructed PDF, OCR HTML</a:t>
            </a:r>
          </a:p>
          <a:p>
            <a:r>
              <a:rPr lang="en-US" dirty="0"/>
              <a:t>If we can remediate at least one of them in </a:t>
            </a:r>
            <a:r>
              <a:rPr lang="en-US" dirty="0" err="1"/>
              <a:t>DocHub</a:t>
            </a:r>
            <a:r>
              <a:rPr lang="en-US" dirty="0"/>
              <a:t>, we will replace the original PDF in the actual course with the remediated version.</a:t>
            </a:r>
          </a:p>
          <a:p>
            <a:r>
              <a:rPr lang="en-US" b="1" dirty="0"/>
              <a:t>Demonstration &amp; Practice Using </a:t>
            </a:r>
            <a:r>
              <a:rPr lang="en-US" b="1" dirty="0" err="1"/>
              <a:t>DocHub</a:t>
            </a:r>
            <a:endParaRPr lang="en-US" b="1" dirty="0"/>
          </a:p>
        </p:txBody>
      </p:sp>
    </p:spTree>
    <p:extLst>
      <p:ext uri="{BB962C8B-B14F-4D97-AF65-F5344CB8AC3E}">
        <p14:creationId xmlns:p14="http://schemas.microsoft.com/office/powerpoint/2010/main" val="266935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AEFD-E08E-66B8-F015-DB72EFBA5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30D53-9A74-E067-C101-952CEDFFB86C}"/>
              </a:ext>
            </a:extLst>
          </p:cNvPr>
          <p:cNvSpPr>
            <a:spLocks noGrp="1"/>
          </p:cNvSpPr>
          <p:nvPr>
            <p:ph type="title"/>
          </p:nvPr>
        </p:nvSpPr>
        <p:spPr>
          <a:xfrm>
            <a:off x="839787" y="347018"/>
            <a:ext cx="9589804" cy="1325563"/>
          </a:xfrm>
        </p:spPr>
        <p:txBody>
          <a:bodyPr/>
          <a:lstStyle/>
          <a:p>
            <a:r>
              <a:rPr lang="en-US" dirty="0"/>
              <a:t>PPT Remediation in Panorama</a:t>
            </a:r>
          </a:p>
        </p:txBody>
      </p:sp>
      <p:sp>
        <p:nvSpPr>
          <p:cNvPr id="4" name="Content Placeholder 3">
            <a:extLst>
              <a:ext uri="{FF2B5EF4-FFF2-40B4-BE49-F238E27FC236}">
                <a16:creationId xmlns:a16="http://schemas.microsoft.com/office/drawing/2014/main" id="{0D1F95F9-A740-7CEF-1C9B-E53138D9CD79}"/>
              </a:ext>
            </a:extLst>
          </p:cNvPr>
          <p:cNvSpPr>
            <a:spLocks noGrp="1"/>
          </p:cNvSpPr>
          <p:nvPr>
            <p:ph sz="half" idx="2"/>
          </p:nvPr>
        </p:nvSpPr>
        <p:spPr>
          <a:xfrm>
            <a:off x="839787" y="1572797"/>
            <a:ext cx="10929718" cy="4474918"/>
          </a:xfrm>
        </p:spPr>
        <p:txBody>
          <a:bodyPr>
            <a:normAutofit/>
          </a:bodyPr>
          <a:lstStyle/>
          <a:p>
            <a:r>
              <a:rPr lang="en-US" dirty="0"/>
              <a:t>Most common issues:</a:t>
            </a:r>
          </a:p>
          <a:p>
            <a:pPr lvl="1"/>
            <a:r>
              <a:rPr lang="en-US" dirty="0"/>
              <a:t>Slide reading order, Font size, Insufficient contrast between foreground text and background</a:t>
            </a:r>
          </a:p>
          <a:p>
            <a:r>
              <a:rPr lang="en-US" dirty="0"/>
              <a:t>Remediate in Panorama or in PPT? </a:t>
            </a:r>
          </a:p>
          <a:p>
            <a:pPr lvl="1"/>
            <a:r>
              <a:rPr lang="en-US" dirty="0"/>
              <a:t>Read flagged issues in Panorama, download PPT, and </a:t>
            </a:r>
            <a:r>
              <a:rPr lang="en-US" b="1" dirty="0"/>
              <a:t>remediate in PPT using Accessibility Checker</a:t>
            </a:r>
          </a:p>
          <a:p>
            <a:pPr lvl="1"/>
            <a:r>
              <a:rPr lang="en-US" dirty="0"/>
              <a:t>Then replace the original PPT with remediated PPT; scan again</a:t>
            </a:r>
          </a:p>
          <a:p>
            <a:pPr lvl="1"/>
            <a:r>
              <a:rPr lang="en-US" dirty="0"/>
              <a:t>Remediating PPT in PPT causes fewer headaches</a:t>
            </a:r>
            <a:endParaRPr lang="en-US" b="1" dirty="0"/>
          </a:p>
        </p:txBody>
      </p:sp>
    </p:spTree>
    <p:extLst>
      <p:ext uri="{BB962C8B-B14F-4D97-AF65-F5344CB8AC3E}">
        <p14:creationId xmlns:p14="http://schemas.microsoft.com/office/powerpoint/2010/main" val="69175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E443-AFFD-262D-550C-CEE63DF71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2C586-CBB4-5873-4AF6-D9E153513DC5}"/>
              </a:ext>
            </a:extLst>
          </p:cNvPr>
          <p:cNvSpPr>
            <a:spLocks noGrp="1"/>
          </p:cNvSpPr>
          <p:nvPr>
            <p:ph type="title"/>
          </p:nvPr>
        </p:nvSpPr>
        <p:spPr>
          <a:xfrm>
            <a:off x="839787" y="347018"/>
            <a:ext cx="9589804" cy="1325563"/>
          </a:xfrm>
        </p:spPr>
        <p:txBody>
          <a:bodyPr/>
          <a:lstStyle/>
          <a:p>
            <a:r>
              <a:rPr lang="en-US" dirty="0"/>
              <a:t>PPT Creation Tips</a:t>
            </a:r>
          </a:p>
        </p:txBody>
      </p:sp>
      <p:sp>
        <p:nvSpPr>
          <p:cNvPr id="4" name="Content Placeholder 3">
            <a:extLst>
              <a:ext uri="{FF2B5EF4-FFF2-40B4-BE49-F238E27FC236}">
                <a16:creationId xmlns:a16="http://schemas.microsoft.com/office/drawing/2014/main" id="{2193F728-98EB-9908-063A-9DDE416C7FF2}"/>
              </a:ext>
            </a:extLst>
          </p:cNvPr>
          <p:cNvSpPr>
            <a:spLocks noGrp="1"/>
          </p:cNvSpPr>
          <p:nvPr>
            <p:ph sz="half" idx="2"/>
          </p:nvPr>
        </p:nvSpPr>
        <p:spPr>
          <a:xfrm>
            <a:off x="839787" y="1572797"/>
            <a:ext cx="10250708" cy="4474918"/>
          </a:xfrm>
        </p:spPr>
        <p:txBody>
          <a:bodyPr>
            <a:normAutofit lnSpcReduction="10000"/>
          </a:bodyPr>
          <a:lstStyle/>
          <a:p>
            <a:r>
              <a:rPr lang="en-US" dirty="0"/>
              <a:t>Focus on readability over visual appeal</a:t>
            </a:r>
          </a:p>
          <a:p>
            <a:r>
              <a:rPr lang="en-US" dirty="0"/>
              <a:t>Avoid fancy PPT slide backgrounds that may cause font/background color contrast issues</a:t>
            </a:r>
          </a:p>
          <a:p>
            <a:r>
              <a:rPr lang="en-US" dirty="0"/>
              <a:t>Make sure all font sizes are 12 pt or higher</a:t>
            </a:r>
          </a:p>
          <a:p>
            <a:r>
              <a:rPr lang="en-US" dirty="0"/>
              <a:t>Make sure all images have alt text or are marked decorative</a:t>
            </a:r>
          </a:p>
          <a:p>
            <a:r>
              <a:rPr lang="en-US" dirty="0"/>
              <a:t>Give PPT a title in properties</a:t>
            </a:r>
          </a:p>
          <a:p>
            <a:r>
              <a:rPr lang="en-US" dirty="0"/>
              <a:t>Use the Accessibility Checker in PPT as you build; check accessibility as you go</a:t>
            </a:r>
          </a:p>
          <a:p>
            <a:r>
              <a:rPr lang="en-US" dirty="0"/>
              <a:t>Check all publisher-proved PPTs for accessibility; many are not accessible</a:t>
            </a:r>
          </a:p>
        </p:txBody>
      </p:sp>
    </p:spTree>
    <p:extLst>
      <p:ext uri="{BB962C8B-B14F-4D97-AF65-F5344CB8AC3E}">
        <p14:creationId xmlns:p14="http://schemas.microsoft.com/office/powerpoint/2010/main" val="26495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D9F05-BC37-DC2E-46C0-7BA6F49A0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36F0D-0618-1731-6EE6-F0A5BB886D2D}"/>
              </a:ext>
            </a:extLst>
          </p:cNvPr>
          <p:cNvSpPr>
            <a:spLocks noGrp="1"/>
          </p:cNvSpPr>
          <p:nvPr>
            <p:ph type="title"/>
          </p:nvPr>
        </p:nvSpPr>
        <p:spPr>
          <a:xfrm>
            <a:off x="839787" y="347018"/>
            <a:ext cx="9589804" cy="1325563"/>
          </a:xfrm>
        </p:spPr>
        <p:txBody>
          <a:bodyPr/>
          <a:lstStyle/>
          <a:p>
            <a:r>
              <a:rPr lang="en-US" dirty="0"/>
              <a:t>PPT Remediation Demonstration</a:t>
            </a:r>
          </a:p>
        </p:txBody>
      </p:sp>
      <p:sp>
        <p:nvSpPr>
          <p:cNvPr id="4" name="Content Placeholder 3">
            <a:extLst>
              <a:ext uri="{FF2B5EF4-FFF2-40B4-BE49-F238E27FC236}">
                <a16:creationId xmlns:a16="http://schemas.microsoft.com/office/drawing/2014/main" id="{8393F16B-EF60-7BDE-99B4-172DD034C97A}"/>
              </a:ext>
            </a:extLst>
          </p:cNvPr>
          <p:cNvSpPr>
            <a:spLocks noGrp="1"/>
          </p:cNvSpPr>
          <p:nvPr>
            <p:ph sz="half" idx="2"/>
          </p:nvPr>
        </p:nvSpPr>
        <p:spPr>
          <a:xfrm>
            <a:off x="839787" y="1572797"/>
            <a:ext cx="10250708" cy="4474918"/>
          </a:xfrm>
        </p:spPr>
        <p:txBody>
          <a:bodyPr>
            <a:normAutofit/>
          </a:bodyPr>
          <a:lstStyle/>
          <a:p>
            <a:r>
              <a:rPr lang="en-US" dirty="0"/>
              <a:t>PPT Remediation Demonstration &amp; Practice</a:t>
            </a:r>
          </a:p>
        </p:txBody>
      </p:sp>
    </p:spTree>
    <p:extLst>
      <p:ext uri="{BB962C8B-B14F-4D97-AF65-F5344CB8AC3E}">
        <p14:creationId xmlns:p14="http://schemas.microsoft.com/office/powerpoint/2010/main" val="380152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905D-A2E0-434D-8589-B4F835131D7E}"/>
              </a:ext>
            </a:extLst>
          </p:cNvPr>
          <p:cNvSpPr>
            <a:spLocks noGrp="1"/>
          </p:cNvSpPr>
          <p:nvPr>
            <p:ph type="title"/>
          </p:nvPr>
        </p:nvSpPr>
        <p:spPr/>
        <p:txBody>
          <a:bodyPr/>
          <a:lstStyle/>
          <a:p>
            <a:r>
              <a:rPr lang="en-US" dirty="0"/>
              <a:t>Thank you from Online@JSU!</a:t>
            </a:r>
          </a:p>
        </p:txBody>
      </p:sp>
      <p:sp>
        <p:nvSpPr>
          <p:cNvPr id="3" name="Text Placeholder 2">
            <a:extLst>
              <a:ext uri="{FF2B5EF4-FFF2-40B4-BE49-F238E27FC236}">
                <a16:creationId xmlns:a16="http://schemas.microsoft.com/office/drawing/2014/main" id="{65DB425C-8C87-814E-ADB8-90A64541A83C}"/>
              </a:ext>
            </a:extLst>
          </p:cNvPr>
          <p:cNvSpPr>
            <a:spLocks noGrp="1"/>
          </p:cNvSpPr>
          <p:nvPr>
            <p:ph type="body" sz="quarter" idx="10"/>
          </p:nvPr>
        </p:nvSpPr>
        <p:spPr>
          <a:xfrm>
            <a:off x="1149789" y="3429000"/>
            <a:ext cx="3301497" cy="1836738"/>
          </a:xfrm>
        </p:spPr>
        <p:txBody>
          <a:bodyPr/>
          <a:lstStyle/>
          <a:p>
            <a:pPr>
              <a:lnSpc>
                <a:spcPct val="100000"/>
              </a:lnSpc>
              <a:spcBef>
                <a:spcPts val="0"/>
              </a:spcBef>
            </a:pPr>
            <a:r>
              <a:rPr lang="en-US" sz="1800" b="1" dirty="0"/>
              <a:t>Jsu.edu/online</a:t>
            </a:r>
          </a:p>
          <a:p>
            <a:pPr>
              <a:lnSpc>
                <a:spcPct val="100000"/>
              </a:lnSpc>
              <a:spcBef>
                <a:spcPts val="0"/>
              </a:spcBef>
            </a:pPr>
            <a:r>
              <a:rPr lang="en-US" sz="1800" b="1" dirty="0"/>
              <a:t>online@jsu.edu</a:t>
            </a:r>
          </a:p>
          <a:p>
            <a:pPr>
              <a:lnSpc>
                <a:spcPct val="100000"/>
              </a:lnSpc>
              <a:spcBef>
                <a:spcPts val="0"/>
              </a:spcBef>
            </a:pPr>
            <a:r>
              <a:rPr lang="en-US" sz="1800" b="1" dirty="0"/>
              <a:t>256-782-5699</a:t>
            </a:r>
          </a:p>
          <a:p>
            <a:pPr>
              <a:lnSpc>
                <a:spcPct val="100000"/>
              </a:lnSpc>
              <a:spcBef>
                <a:spcPts val="0"/>
              </a:spcBef>
            </a:pPr>
            <a:r>
              <a:rPr lang="en-US" sz="1800" b="1" dirty="0"/>
              <a:t>Monday-Friday / 8:00 am to 4:30 pm</a:t>
            </a:r>
          </a:p>
          <a:p>
            <a:endParaRPr lang="en-US" dirty="0"/>
          </a:p>
        </p:txBody>
      </p:sp>
    </p:spTree>
    <p:extLst>
      <p:ext uri="{BB962C8B-B14F-4D97-AF65-F5344CB8AC3E}">
        <p14:creationId xmlns:p14="http://schemas.microsoft.com/office/powerpoint/2010/main" val="35377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88FB-2E1A-95C4-4A7D-149A2760B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A5644-D6FB-4E0E-7C7F-7B593AAC7958}"/>
              </a:ext>
            </a:extLst>
          </p:cNvPr>
          <p:cNvSpPr>
            <a:spLocks noGrp="1"/>
          </p:cNvSpPr>
          <p:nvPr>
            <p:ph type="title"/>
          </p:nvPr>
        </p:nvSpPr>
        <p:spPr/>
        <p:txBody>
          <a:bodyPr/>
          <a:lstStyle/>
          <a:p>
            <a:r>
              <a:rPr lang="en-US" dirty="0"/>
              <a:t>Helpful Tips</a:t>
            </a:r>
          </a:p>
        </p:txBody>
      </p:sp>
      <p:sp>
        <p:nvSpPr>
          <p:cNvPr id="3" name="Text Placeholder 2">
            <a:extLst>
              <a:ext uri="{FF2B5EF4-FFF2-40B4-BE49-F238E27FC236}">
                <a16:creationId xmlns:a16="http://schemas.microsoft.com/office/drawing/2014/main" id="{91EE6C6B-9727-BB69-D5F4-202C755805D0}"/>
              </a:ext>
            </a:extLst>
          </p:cNvPr>
          <p:cNvSpPr>
            <a:spLocks noGrp="1"/>
          </p:cNvSpPr>
          <p:nvPr>
            <p:ph type="body" idx="1"/>
          </p:nvPr>
        </p:nvSpPr>
        <p:spPr/>
        <p:txBody>
          <a:bodyPr/>
          <a:lstStyle/>
          <a:p>
            <a:r>
              <a:rPr lang="en-US" dirty="0"/>
              <a:t>Tips for Remediating Content</a:t>
            </a:r>
          </a:p>
        </p:txBody>
      </p:sp>
    </p:spTree>
    <p:extLst>
      <p:ext uri="{BB962C8B-B14F-4D97-AF65-F5344CB8AC3E}">
        <p14:creationId xmlns:p14="http://schemas.microsoft.com/office/powerpoint/2010/main" val="31928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9DA6-3952-994A-A2EC-9B67D65651F7}"/>
              </a:ext>
            </a:extLst>
          </p:cNvPr>
          <p:cNvSpPr>
            <a:spLocks noGrp="1"/>
          </p:cNvSpPr>
          <p:nvPr>
            <p:ph type="title"/>
          </p:nvPr>
        </p:nvSpPr>
        <p:spPr/>
        <p:txBody>
          <a:bodyPr/>
          <a:lstStyle/>
          <a:p>
            <a:r>
              <a:rPr lang="en-US" dirty="0"/>
              <a:t>Helpful Remediation Tips</a:t>
            </a:r>
          </a:p>
        </p:txBody>
      </p:sp>
      <p:sp>
        <p:nvSpPr>
          <p:cNvPr id="4" name="Content Placeholder 3">
            <a:extLst>
              <a:ext uri="{FF2B5EF4-FFF2-40B4-BE49-F238E27FC236}">
                <a16:creationId xmlns:a16="http://schemas.microsoft.com/office/drawing/2014/main" id="{B7136A3C-5692-4F4F-826E-09607D995B32}"/>
              </a:ext>
            </a:extLst>
          </p:cNvPr>
          <p:cNvSpPr>
            <a:spLocks noGrp="1"/>
          </p:cNvSpPr>
          <p:nvPr>
            <p:ph sz="half" idx="2"/>
          </p:nvPr>
        </p:nvSpPr>
        <p:spPr>
          <a:xfrm>
            <a:off x="836612" y="1690688"/>
            <a:ext cx="10601552" cy="4130448"/>
          </a:xfrm>
        </p:spPr>
        <p:txBody>
          <a:bodyPr>
            <a:normAutofit/>
          </a:bodyPr>
          <a:lstStyle/>
          <a:p>
            <a:r>
              <a:rPr lang="en-US" dirty="0"/>
              <a:t>Follow a consistent process to clean out your course</a:t>
            </a:r>
          </a:p>
          <a:p>
            <a:r>
              <a:rPr lang="en-US" dirty="0"/>
              <a:t>Remove duplicate files and pages from your course; do not remediate all of them</a:t>
            </a:r>
          </a:p>
          <a:p>
            <a:r>
              <a:rPr lang="en-US" dirty="0"/>
              <a:t>Remediate low score items (0%) first, and high score items (99%) last.</a:t>
            </a:r>
          </a:p>
          <a:p>
            <a:r>
              <a:rPr lang="en-US" dirty="0"/>
              <a:t>PDFs – decide whether to remediate, locate alternative version, or replace with another resource</a:t>
            </a:r>
          </a:p>
          <a:p>
            <a:r>
              <a:rPr lang="en-US" dirty="0"/>
              <a:t>Panorama: Focus on remediating Severe and Major items</a:t>
            </a:r>
          </a:p>
        </p:txBody>
      </p:sp>
    </p:spTree>
    <p:extLst>
      <p:ext uri="{BB962C8B-B14F-4D97-AF65-F5344CB8AC3E}">
        <p14:creationId xmlns:p14="http://schemas.microsoft.com/office/powerpoint/2010/main" val="211663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6E8E-3C65-EDA4-6CF4-8D33EBAF0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C45A0-AE4F-0EBD-2FC3-CEFED9C5ADA9}"/>
              </a:ext>
            </a:extLst>
          </p:cNvPr>
          <p:cNvSpPr>
            <a:spLocks noGrp="1"/>
          </p:cNvSpPr>
          <p:nvPr>
            <p:ph type="title"/>
          </p:nvPr>
        </p:nvSpPr>
        <p:spPr/>
        <p:txBody>
          <a:bodyPr/>
          <a:lstStyle/>
          <a:p>
            <a:r>
              <a:rPr lang="en-US" dirty="0"/>
              <a:t>Helpful Remediation Tips Continued</a:t>
            </a:r>
          </a:p>
        </p:txBody>
      </p:sp>
      <p:sp>
        <p:nvSpPr>
          <p:cNvPr id="4" name="Content Placeholder 3">
            <a:extLst>
              <a:ext uri="{FF2B5EF4-FFF2-40B4-BE49-F238E27FC236}">
                <a16:creationId xmlns:a16="http://schemas.microsoft.com/office/drawing/2014/main" id="{9FDBE107-6D55-30AF-1539-0040A9E186FF}"/>
              </a:ext>
            </a:extLst>
          </p:cNvPr>
          <p:cNvSpPr>
            <a:spLocks noGrp="1"/>
          </p:cNvSpPr>
          <p:nvPr>
            <p:ph sz="half" idx="2"/>
          </p:nvPr>
        </p:nvSpPr>
        <p:spPr>
          <a:xfrm>
            <a:off x="836612" y="1690688"/>
            <a:ext cx="10601552" cy="4130448"/>
          </a:xfrm>
        </p:spPr>
        <p:txBody>
          <a:bodyPr>
            <a:normAutofit/>
          </a:bodyPr>
          <a:lstStyle/>
          <a:p>
            <a:r>
              <a:rPr lang="en-US" dirty="0"/>
              <a:t>Be cautious about remediating font size; it can mess up your document</a:t>
            </a:r>
          </a:p>
          <a:p>
            <a:pPr lvl="1"/>
            <a:r>
              <a:rPr lang="en-US" dirty="0"/>
              <a:t>Font size is a “minor” issue</a:t>
            </a:r>
          </a:p>
          <a:p>
            <a:r>
              <a:rPr lang="en-US" dirty="0"/>
              <a:t>Delete any old Pages, Modules, or Templates provided by Online@JSU that are no longer in use and remove from accessibility report</a:t>
            </a:r>
          </a:p>
          <a:p>
            <a:r>
              <a:rPr lang="en-US" dirty="0"/>
              <a:t>Use Panorama “Learn More” inline information to assist you</a:t>
            </a:r>
          </a:p>
          <a:p>
            <a:r>
              <a:rPr lang="en-US" dirty="0"/>
              <a:t>Use your Panorama </a:t>
            </a:r>
            <a:r>
              <a:rPr lang="en-US" dirty="0" err="1"/>
              <a:t>DocHub</a:t>
            </a:r>
            <a:endParaRPr lang="en-US" dirty="0"/>
          </a:p>
        </p:txBody>
      </p:sp>
    </p:spTree>
    <p:extLst>
      <p:ext uri="{BB962C8B-B14F-4D97-AF65-F5344CB8AC3E}">
        <p14:creationId xmlns:p14="http://schemas.microsoft.com/office/powerpoint/2010/main" val="47713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CA2C-D733-BD6E-C475-8D750F21F12B}"/>
              </a:ext>
            </a:extLst>
          </p:cNvPr>
          <p:cNvSpPr>
            <a:spLocks noGrp="1"/>
          </p:cNvSpPr>
          <p:nvPr>
            <p:ph type="title"/>
          </p:nvPr>
        </p:nvSpPr>
        <p:spPr/>
        <p:txBody>
          <a:bodyPr/>
          <a:lstStyle/>
          <a:p>
            <a:r>
              <a:rPr lang="en-US" dirty="0"/>
              <a:t>Spring Cleaning</a:t>
            </a:r>
          </a:p>
        </p:txBody>
      </p:sp>
      <p:sp>
        <p:nvSpPr>
          <p:cNvPr id="3" name="Text Placeholder 2">
            <a:extLst>
              <a:ext uri="{FF2B5EF4-FFF2-40B4-BE49-F238E27FC236}">
                <a16:creationId xmlns:a16="http://schemas.microsoft.com/office/drawing/2014/main" id="{756887EF-6D2F-F293-B3AD-EB5C6D5217A9}"/>
              </a:ext>
            </a:extLst>
          </p:cNvPr>
          <p:cNvSpPr>
            <a:spLocks noGrp="1"/>
          </p:cNvSpPr>
          <p:nvPr>
            <p:ph type="body" idx="1"/>
          </p:nvPr>
        </p:nvSpPr>
        <p:spPr/>
        <p:txBody>
          <a:bodyPr/>
          <a:lstStyle/>
          <a:p>
            <a:r>
              <a:rPr lang="en-US" dirty="0"/>
              <a:t>Clearing Old, Unpublished Content: Retain or Delete</a:t>
            </a:r>
          </a:p>
        </p:txBody>
      </p:sp>
    </p:spTree>
    <p:extLst>
      <p:ext uri="{BB962C8B-B14F-4D97-AF65-F5344CB8AC3E}">
        <p14:creationId xmlns:p14="http://schemas.microsoft.com/office/powerpoint/2010/main" val="70931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C0CC-7210-067D-C2A1-02F58F0BE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3A0A4-22B2-E165-3223-DC82593D8D99}"/>
              </a:ext>
            </a:extLst>
          </p:cNvPr>
          <p:cNvSpPr>
            <a:spLocks noGrp="1"/>
          </p:cNvSpPr>
          <p:nvPr>
            <p:ph type="title"/>
          </p:nvPr>
        </p:nvSpPr>
        <p:spPr/>
        <p:txBody>
          <a:bodyPr/>
          <a:lstStyle/>
          <a:p>
            <a:r>
              <a:rPr lang="en-US" dirty="0"/>
              <a:t>Accessibility Report &amp; Itemized List</a:t>
            </a:r>
          </a:p>
        </p:txBody>
      </p:sp>
      <p:sp>
        <p:nvSpPr>
          <p:cNvPr id="3" name="Text Placeholder 2">
            <a:extLst>
              <a:ext uri="{FF2B5EF4-FFF2-40B4-BE49-F238E27FC236}">
                <a16:creationId xmlns:a16="http://schemas.microsoft.com/office/drawing/2014/main" id="{BA9360A3-7F0B-F32D-6A17-3354657E3E2F}"/>
              </a:ext>
            </a:extLst>
          </p:cNvPr>
          <p:cNvSpPr>
            <a:spLocks noGrp="1"/>
          </p:cNvSpPr>
          <p:nvPr>
            <p:ph type="body" idx="1"/>
          </p:nvPr>
        </p:nvSpPr>
        <p:spPr>
          <a:xfrm>
            <a:off x="839788" y="1681163"/>
            <a:ext cx="3921993" cy="823912"/>
          </a:xfrm>
        </p:spPr>
        <p:txBody>
          <a:bodyPr/>
          <a:lstStyle/>
          <a:p>
            <a:r>
              <a:rPr lang="en-US" dirty="0"/>
              <a:t>Open Course Accessibility Report</a:t>
            </a:r>
          </a:p>
        </p:txBody>
      </p:sp>
      <p:sp>
        <p:nvSpPr>
          <p:cNvPr id="4" name="Content Placeholder 3">
            <a:extLst>
              <a:ext uri="{FF2B5EF4-FFF2-40B4-BE49-F238E27FC236}">
                <a16:creationId xmlns:a16="http://schemas.microsoft.com/office/drawing/2014/main" id="{4F2BE052-617F-6536-62D6-E1A04C35DEF7}"/>
              </a:ext>
            </a:extLst>
          </p:cNvPr>
          <p:cNvSpPr>
            <a:spLocks noGrp="1"/>
          </p:cNvSpPr>
          <p:nvPr>
            <p:ph sz="half" idx="2"/>
          </p:nvPr>
        </p:nvSpPr>
        <p:spPr>
          <a:xfrm>
            <a:off x="839788" y="2505075"/>
            <a:ext cx="4077269" cy="3218392"/>
          </a:xfrm>
        </p:spPr>
        <p:txBody>
          <a:bodyPr/>
          <a:lstStyle/>
          <a:p>
            <a:r>
              <a:rPr lang="en-US" dirty="0"/>
              <a:t>Course navigation menu &gt; Panorama</a:t>
            </a:r>
          </a:p>
          <a:p>
            <a:r>
              <a:rPr lang="en-US" dirty="0"/>
              <a:t>Scroll down page &gt; view the itemized list</a:t>
            </a:r>
          </a:p>
          <a:p>
            <a:r>
              <a:rPr lang="en-US" dirty="0"/>
              <a:t>Look at the name and score for each item</a:t>
            </a:r>
          </a:p>
        </p:txBody>
      </p:sp>
      <p:pic>
        <p:nvPicPr>
          <p:cNvPr id="8" name="Content Placeholder 7" descr="Screenshot of a course report interface showing accessibility scan results for uploaded files. It displays file names, scan dates, and accessibility scores with options to view or remove files, highlighting a file named &quot;Table Common Meds.pdf&quot; with a 0% score and a remediation option.">
            <a:extLst>
              <a:ext uri="{FF2B5EF4-FFF2-40B4-BE49-F238E27FC236}">
                <a16:creationId xmlns:a16="http://schemas.microsoft.com/office/drawing/2014/main" id="{366B45C6-3019-EA45-DBC1-588E733639AD}"/>
              </a:ext>
            </a:extLst>
          </p:cNvPr>
          <p:cNvPicPr>
            <a:picLocks noGrp="1" noChangeAspect="1"/>
          </p:cNvPicPr>
          <p:nvPr>
            <p:ph sz="quarter" idx="4"/>
          </p:nvPr>
        </p:nvPicPr>
        <p:blipFill>
          <a:blip r:embed="rId2"/>
          <a:stretch>
            <a:fillRect/>
          </a:stretch>
        </p:blipFill>
        <p:spPr>
          <a:xfrm>
            <a:off x="4844265" y="2097432"/>
            <a:ext cx="6866773" cy="2465942"/>
          </a:xfrm>
          <a:prstGeom prst="rect">
            <a:avLst/>
          </a:prstGeom>
        </p:spPr>
      </p:pic>
    </p:spTree>
    <p:extLst>
      <p:ext uri="{BB962C8B-B14F-4D97-AF65-F5344CB8AC3E}">
        <p14:creationId xmlns:p14="http://schemas.microsoft.com/office/powerpoint/2010/main" val="311811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B312-A70F-E08D-F62C-45D9CF3C0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C1A1C-5112-A7B9-1F98-03C06918F734}"/>
              </a:ext>
            </a:extLst>
          </p:cNvPr>
          <p:cNvSpPr>
            <a:spLocks noGrp="1"/>
          </p:cNvSpPr>
          <p:nvPr>
            <p:ph type="title"/>
          </p:nvPr>
        </p:nvSpPr>
        <p:spPr/>
        <p:txBody>
          <a:bodyPr/>
          <a:lstStyle/>
          <a:p>
            <a:r>
              <a:rPr lang="en-US" dirty="0"/>
              <a:t>Retain or Delete File</a:t>
            </a:r>
          </a:p>
        </p:txBody>
      </p:sp>
      <p:sp>
        <p:nvSpPr>
          <p:cNvPr id="3" name="Text Placeholder 2">
            <a:extLst>
              <a:ext uri="{FF2B5EF4-FFF2-40B4-BE49-F238E27FC236}">
                <a16:creationId xmlns:a16="http://schemas.microsoft.com/office/drawing/2014/main" id="{0D6250CB-3F7A-915B-576B-338BACC32A14}"/>
              </a:ext>
            </a:extLst>
          </p:cNvPr>
          <p:cNvSpPr>
            <a:spLocks noGrp="1"/>
          </p:cNvSpPr>
          <p:nvPr>
            <p:ph type="body" idx="1"/>
          </p:nvPr>
        </p:nvSpPr>
        <p:spPr>
          <a:xfrm>
            <a:off x="836612" y="1478441"/>
            <a:ext cx="5462588" cy="823912"/>
          </a:xfrm>
        </p:spPr>
        <p:txBody>
          <a:bodyPr/>
          <a:lstStyle/>
          <a:p>
            <a:r>
              <a:rPr lang="en-US" dirty="0"/>
              <a:t>Review Each Item</a:t>
            </a:r>
          </a:p>
        </p:txBody>
      </p:sp>
      <p:sp>
        <p:nvSpPr>
          <p:cNvPr id="4" name="Content Placeholder 3">
            <a:extLst>
              <a:ext uri="{FF2B5EF4-FFF2-40B4-BE49-F238E27FC236}">
                <a16:creationId xmlns:a16="http://schemas.microsoft.com/office/drawing/2014/main" id="{3396F227-96A2-CEEA-D6D3-5304099EC89B}"/>
              </a:ext>
            </a:extLst>
          </p:cNvPr>
          <p:cNvSpPr>
            <a:spLocks noGrp="1"/>
          </p:cNvSpPr>
          <p:nvPr>
            <p:ph sz="half" idx="2"/>
          </p:nvPr>
        </p:nvSpPr>
        <p:spPr>
          <a:xfrm>
            <a:off x="836612" y="2302353"/>
            <a:ext cx="6872288" cy="1012347"/>
          </a:xfrm>
        </p:spPr>
        <p:txBody>
          <a:bodyPr>
            <a:normAutofit/>
          </a:bodyPr>
          <a:lstStyle/>
          <a:p>
            <a:r>
              <a:rPr lang="en-US" dirty="0"/>
              <a:t>Old file? </a:t>
            </a:r>
          </a:p>
          <a:p>
            <a:pPr lvl="1"/>
            <a:r>
              <a:rPr lang="en-US" dirty="0"/>
              <a:t>Delete from Files page</a:t>
            </a:r>
          </a:p>
        </p:txBody>
      </p:sp>
      <p:pic>
        <p:nvPicPr>
          <p:cNvPr id="7" name="Picture 6" descr="Screenshot of a Canvas Files in course navigation menu with Files link  highlighted with a red box.">
            <a:extLst>
              <a:ext uri="{FF2B5EF4-FFF2-40B4-BE49-F238E27FC236}">
                <a16:creationId xmlns:a16="http://schemas.microsoft.com/office/drawing/2014/main" id="{800AE4A0-2C06-7620-9F32-403EE6391F4E}"/>
              </a:ext>
            </a:extLst>
          </p:cNvPr>
          <p:cNvPicPr>
            <a:picLocks noChangeAspect="1"/>
          </p:cNvPicPr>
          <p:nvPr/>
        </p:nvPicPr>
        <p:blipFill>
          <a:blip r:embed="rId2"/>
          <a:stretch>
            <a:fillRect/>
          </a:stretch>
        </p:blipFill>
        <p:spPr>
          <a:xfrm>
            <a:off x="7134224" y="1403325"/>
            <a:ext cx="2682875" cy="2168866"/>
          </a:xfrm>
          <a:prstGeom prst="rect">
            <a:avLst/>
          </a:prstGeom>
        </p:spPr>
      </p:pic>
      <p:pic>
        <p:nvPicPr>
          <p:cNvPr id="9" name="Picture 8" descr="Screenshot of a file management interface showing a list of documents with details such as file name, date, day, and size in columns. Red arrows highlight dropdown menu options for a file, including actions like Rename, Download, and Delete, with Delete specifically emphasized.">
            <a:extLst>
              <a:ext uri="{FF2B5EF4-FFF2-40B4-BE49-F238E27FC236}">
                <a16:creationId xmlns:a16="http://schemas.microsoft.com/office/drawing/2014/main" id="{1E915428-D524-B228-CAB9-6452CC3DD59E}"/>
              </a:ext>
            </a:extLst>
          </p:cNvPr>
          <p:cNvPicPr>
            <a:picLocks noChangeAspect="1"/>
          </p:cNvPicPr>
          <p:nvPr/>
        </p:nvPicPr>
        <p:blipFill>
          <a:blip r:embed="rId3"/>
          <a:stretch>
            <a:fillRect/>
          </a:stretch>
        </p:blipFill>
        <p:spPr>
          <a:xfrm>
            <a:off x="573112" y="3732665"/>
            <a:ext cx="11144871" cy="2760210"/>
          </a:xfrm>
          <a:prstGeom prst="rect">
            <a:avLst/>
          </a:prstGeom>
        </p:spPr>
      </p:pic>
    </p:spTree>
    <p:extLst>
      <p:ext uri="{BB962C8B-B14F-4D97-AF65-F5344CB8AC3E}">
        <p14:creationId xmlns:p14="http://schemas.microsoft.com/office/powerpoint/2010/main" val="217996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4E1C-4F97-CE8C-E69A-108F6E61C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06461-BAD7-B20C-C9B2-09C3411EBAC0}"/>
              </a:ext>
            </a:extLst>
          </p:cNvPr>
          <p:cNvSpPr>
            <a:spLocks noGrp="1"/>
          </p:cNvSpPr>
          <p:nvPr>
            <p:ph type="title"/>
          </p:nvPr>
        </p:nvSpPr>
        <p:spPr/>
        <p:txBody>
          <a:bodyPr/>
          <a:lstStyle/>
          <a:p>
            <a:r>
              <a:rPr lang="en-US" dirty="0"/>
              <a:t>Retain or Delete Page</a:t>
            </a:r>
          </a:p>
        </p:txBody>
      </p:sp>
      <p:sp>
        <p:nvSpPr>
          <p:cNvPr id="3" name="Text Placeholder 2">
            <a:extLst>
              <a:ext uri="{FF2B5EF4-FFF2-40B4-BE49-F238E27FC236}">
                <a16:creationId xmlns:a16="http://schemas.microsoft.com/office/drawing/2014/main" id="{A8F15FA5-A38A-D5FE-F74A-750DCA564524}"/>
              </a:ext>
            </a:extLst>
          </p:cNvPr>
          <p:cNvSpPr>
            <a:spLocks noGrp="1"/>
          </p:cNvSpPr>
          <p:nvPr>
            <p:ph type="body" idx="1"/>
          </p:nvPr>
        </p:nvSpPr>
        <p:spPr>
          <a:xfrm>
            <a:off x="836612" y="1478441"/>
            <a:ext cx="5462588" cy="823912"/>
          </a:xfrm>
        </p:spPr>
        <p:txBody>
          <a:bodyPr/>
          <a:lstStyle/>
          <a:p>
            <a:r>
              <a:rPr lang="en-US" dirty="0"/>
              <a:t>Review Each Item</a:t>
            </a:r>
          </a:p>
        </p:txBody>
      </p:sp>
      <p:sp>
        <p:nvSpPr>
          <p:cNvPr id="4" name="Content Placeholder 3">
            <a:extLst>
              <a:ext uri="{FF2B5EF4-FFF2-40B4-BE49-F238E27FC236}">
                <a16:creationId xmlns:a16="http://schemas.microsoft.com/office/drawing/2014/main" id="{819DD4BB-0AC7-0A6C-BC93-7E15B6E411AF}"/>
              </a:ext>
            </a:extLst>
          </p:cNvPr>
          <p:cNvSpPr>
            <a:spLocks noGrp="1"/>
          </p:cNvSpPr>
          <p:nvPr>
            <p:ph sz="half" idx="2"/>
          </p:nvPr>
        </p:nvSpPr>
        <p:spPr>
          <a:xfrm>
            <a:off x="836612" y="2302353"/>
            <a:ext cx="6872288" cy="1012347"/>
          </a:xfrm>
        </p:spPr>
        <p:txBody>
          <a:bodyPr>
            <a:normAutofit/>
          </a:bodyPr>
          <a:lstStyle/>
          <a:p>
            <a:r>
              <a:rPr lang="en-US" dirty="0"/>
              <a:t>Old Page? </a:t>
            </a:r>
          </a:p>
          <a:p>
            <a:pPr lvl="1"/>
            <a:r>
              <a:rPr lang="en-US" dirty="0"/>
              <a:t>Delete from Pages page</a:t>
            </a:r>
          </a:p>
        </p:txBody>
      </p:sp>
      <p:pic>
        <p:nvPicPr>
          <p:cNvPr id="5" name="Picture 4" descr="Screenshot of a website navigation menu showing four clickable text links labeled Outcomes, Pages, People, and Discussions. Pages link is highlighted with a red rectangular border, and eye icons with slashes indicate hidden or private status for all items.">
            <a:extLst>
              <a:ext uri="{FF2B5EF4-FFF2-40B4-BE49-F238E27FC236}">
                <a16:creationId xmlns:a16="http://schemas.microsoft.com/office/drawing/2014/main" id="{AAE21BF5-2E9E-703B-BEA7-D3D1356B6C92}"/>
              </a:ext>
            </a:extLst>
          </p:cNvPr>
          <p:cNvPicPr>
            <a:picLocks noChangeAspect="1"/>
          </p:cNvPicPr>
          <p:nvPr/>
        </p:nvPicPr>
        <p:blipFill>
          <a:blip r:embed="rId2"/>
          <a:stretch>
            <a:fillRect/>
          </a:stretch>
        </p:blipFill>
        <p:spPr>
          <a:xfrm>
            <a:off x="5491162" y="1743075"/>
            <a:ext cx="1819275" cy="1571625"/>
          </a:xfrm>
          <a:prstGeom prst="rect">
            <a:avLst/>
          </a:prstGeom>
        </p:spPr>
      </p:pic>
      <p:pic>
        <p:nvPicPr>
          <p:cNvPr id="6" name="Picture 5" descr="Screenshot of a webpage interface showing a gray button labeled &quot;View All Pages&quot; with a red arrow pointing to it. Below the button, a red navigation bar contains a partially visible label starting with &quot;JAX&quot; and a text input field prompting &quot;Type Your Course Na&quot;.">
            <a:extLst>
              <a:ext uri="{FF2B5EF4-FFF2-40B4-BE49-F238E27FC236}">
                <a16:creationId xmlns:a16="http://schemas.microsoft.com/office/drawing/2014/main" id="{AFEA4AAE-FE7D-B98A-17A1-894791987CAD}"/>
              </a:ext>
            </a:extLst>
          </p:cNvPr>
          <p:cNvPicPr>
            <a:picLocks noChangeAspect="1"/>
          </p:cNvPicPr>
          <p:nvPr/>
        </p:nvPicPr>
        <p:blipFill>
          <a:blip r:embed="rId3"/>
          <a:stretch>
            <a:fillRect/>
          </a:stretch>
        </p:blipFill>
        <p:spPr>
          <a:xfrm>
            <a:off x="8033351" y="1690688"/>
            <a:ext cx="3419475" cy="1666875"/>
          </a:xfrm>
          <a:prstGeom prst="rect">
            <a:avLst/>
          </a:prstGeom>
        </p:spPr>
      </p:pic>
      <p:pic>
        <p:nvPicPr>
          <p:cNvPr id="8" name="Picture 7" descr="Screenshot of a task management interface showing a list of tasks with due dates and action buttons. Key elements include a highlighted task titled &quot;Academic Support at PSU&quot; with a due date of Aug 11, 2025, and visible &quot;Edit&quot; and &quot;Delete&quot; options indicated by red arrows.">
            <a:extLst>
              <a:ext uri="{FF2B5EF4-FFF2-40B4-BE49-F238E27FC236}">
                <a16:creationId xmlns:a16="http://schemas.microsoft.com/office/drawing/2014/main" id="{CF7EA53D-DCD3-8BB1-7C7D-98F09FDC2E4B}"/>
              </a:ext>
            </a:extLst>
          </p:cNvPr>
          <p:cNvPicPr>
            <a:picLocks noChangeAspect="1"/>
          </p:cNvPicPr>
          <p:nvPr/>
        </p:nvPicPr>
        <p:blipFill>
          <a:blip r:embed="rId4"/>
          <a:stretch>
            <a:fillRect/>
          </a:stretch>
        </p:blipFill>
        <p:spPr>
          <a:xfrm>
            <a:off x="592794" y="4147369"/>
            <a:ext cx="11190230" cy="1124508"/>
          </a:xfrm>
          <a:prstGeom prst="rect">
            <a:avLst/>
          </a:prstGeom>
        </p:spPr>
      </p:pic>
    </p:spTree>
    <p:extLst>
      <p:ext uri="{BB962C8B-B14F-4D97-AF65-F5344CB8AC3E}">
        <p14:creationId xmlns:p14="http://schemas.microsoft.com/office/powerpoint/2010/main" val="2605824854"/>
      </p:ext>
    </p:extLst>
  </p:cSld>
  <p:clrMapOvr>
    <a:masterClrMapping/>
  </p:clrMapOvr>
</p:sld>
</file>

<file path=ppt/theme/theme1.xml><?xml version="1.0" encoding="utf-8"?>
<a:theme xmlns:a="http://schemas.openxmlformats.org/drawingml/2006/main" name="JSU Defaul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1D021E-DB08-734E-98DC-F06C81C75A9B}" vid="{3637F862-5279-A94E-94DC-74D451B000A1}"/>
    </a:ext>
  </a:extLst>
</a:theme>
</file>

<file path=docProps/app.xml><?xml version="1.0" encoding="utf-8"?>
<Properties xmlns="http://schemas.openxmlformats.org/officeDocument/2006/extended-properties" xmlns:vt="http://schemas.openxmlformats.org/officeDocument/2006/docPropsVTypes">
  <Template>JSU Default Template</Template>
  <TotalTime>543</TotalTime>
  <Words>947</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JSU Default Template</vt:lpstr>
      <vt:lpstr>Spring Cleaning Workshop</vt:lpstr>
      <vt:lpstr>Agenda</vt:lpstr>
      <vt:lpstr>Helpful Tips</vt:lpstr>
      <vt:lpstr>Helpful Remediation Tips</vt:lpstr>
      <vt:lpstr>Helpful Remediation Tips Continued</vt:lpstr>
      <vt:lpstr>Spring Cleaning</vt:lpstr>
      <vt:lpstr>Accessibility Report &amp; Itemized List</vt:lpstr>
      <vt:lpstr>Retain or Delete File</vt:lpstr>
      <vt:lpstr>Retain or Delete Page</vt:lpstr>
      <vt:lpstr>Remove Deleted Items from Report</vt:lpstr>
      <vt:lpstr>Keep Track</vt:lpstr>
      <vt:lpstr>Delete Old Content from Online@JSU</vt:lpstr>
      <vt:lpstr>Refresh Report</vt:lpstr>
      <vt:lpstr>Spring Cleaning Practice!</vt:lpstr>
      <vt:lpstr>PDFs &amp; PPTs</vt:lpstr>
      <vt:lpstr>Before We Begin: Learn more in Panorama</vt:lpstr>
      <vt:lpstr>Learn More</vt:lpstr>
      <vt:lpstr>PDF Remediation: Using DocHub</vt:lpstr>
      <vt:lpstr>DocHub Single Sign-On</vt:lpstr>
      <vt:lpstr>PDFs: Decisions, Decisions</vt:lpstr>
      <vt:lpstr>PDF Remediation: Using DocHub During Remediation</vt:lpstr>
      <vt:lpstr>PDF Remediation in Panorama</vt:lpstr>
      <vt:lpstr>PPT Remediation in Panorama</vt:lpstr>
      <vt:lpstr>PPT Creation Tips</vt:lpstr>
      <vt:lpstr>PPT Remediation Demonstration</vt:lpstr>
      <vt:lpstr>Thank you from Online@JSU!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Inman</cp:lastModifiedBy>
  <cp:revision>10</cp:revision>
  <dcterms:created xsi:type="dcterms:W3CDTF">2023-08-11T13:56:07Z</dcterms:created>
  <dcterms:modified xsi:type="dcterms:W3CDTF">2026-04-08T16:17:46Z</dcterms:modified>
</cp:coreProperties>
</file>